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25"/>
  </p:notesMasterIdLst>
  <p:sldIdLst>
    <p:sldId id="256" r:id="rId2"/>
    <p:sldId id="257" r:id="rId3"/>
    <p:sldId id="258" r:id="rId4"/>
    <p:sldId id="260" r:id="rId5"/>
    <p:sldId id="261" r:id="rId6"/>
    <p:sldId id="279" r:id="rId7"/>
    <p:sldId id="280" r:id="rId8"/>
    <p:sldId id="281" r:id="rId9"/>
    <p:sldId id="282" r:id="rId10"/>
    <p:sldId id="284" r:id="rId11"/>
    <p:sldId id="283" r:id="rId12"/>
    <p:sldId id="285" r:id="rId13"/>
    <p:sldId id="286" r:id="rId14"/>
    <p:sldId id="262" r:id="rId15"/>
    <p:sldId id="263" r:id="rId16"/>
    <p:sldId id="264" r:id="rId17"/>
    <p:sldId id="275" r:id="rId18"/>
    <p:sldId id="276" r:id="rId19"/>
    <p:sldId id="266" r:id="rId20"/>
    <p:sldId id="270" r:id="rId21"/>
    <p:sldId id="272" r:id="rId22"/>
    <p:sldId id="273" r:id="rId23"/>
    <p:sldId id="278" r:id="rId2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6" roundtripDataSignature="AMtx7mjx5c1glTQUquqTXhZjrzyowDRep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6"/>
    <p:restoredTop sz="94595"/>
  </p:normalViewPr>
  <p:slideViewPr>
    <p:cSldViewPr snapToGrid="0" snapToObjects="1">
      <p:cViewPr varScale="1">
        <p:scale>
          <a:sx n="96" d="100"/>
          <a:sy n="96" d="100"/>
        </p:scale>
        <p:origin x="72" y="1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customschemas.google.com/relationships/presentationmetadata" Target="meta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2188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0597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0514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4651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5850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4493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8941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4/13/2023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135357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00173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40772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75045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75477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4/13/2023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6156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4/13/2023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92486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4/13/2023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58438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4/13/2023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57429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19030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447045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4/13/2023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5348158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restoringpangea.com/tips-for-occasional-writers-from-storylineblog-restoring-pangea/"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flatworldknowledge.lardbucket.org/books/a-primer-on-communication-studies/s10-01-managing-public-speaking-anxie.html"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aem.cast.org/use/personalizing-writing"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aem.cast.org/use/personalizing-writing"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4"/>
        <p:cNvGrpSpPr/>
        <p:nvPr/>
      </p:nvGrpSpPr>
      <p:grpSpPr>
        <a:xfrm>
          <a:off x="0" y="0"/>
          <a:ext cx="0" cy="0"/>
          <a:chOff x="0" y="0"/>
          <a:chExt cx="0" cy="0"/>
        </a:xfrm>
      </p:grpSpPr>
      <p:pic>
        <p:nvPicPr>
          <p:cNvPr id="2" name="Picture 2" descr="A picture containing text, indoor, desk, computer&#10;&#10;Description automatically generated">
            <a:extLst>
              <a:ext uri="{FF2B5EF4-FFF2-40B4-BE49-F238E27FC236}">
                <a16:creationId xmlns:a16="http://schemas.microsoft.com/office/drawing/2014/main" id="{B444EC67-23EB-81AD-F666-9F8DCD112CDE}"/>
              </a:ext>
            </a:extLst>
          </p:cNvPr>
          <p:cNvPicPr>
            <a:picLocks noChangeAspect="1"/>
          </p:cNvPicPr>
          <p:nvPr/>
        </p:nvPicPr>
        <p:blipFill rotWithShape="1">
          <a:blip r:embed="rId3">
            <a:alphaModFix/>
            <a:extLst>
              <a:ext uri="{837473B0-CC2E-450A-ABE3-18F120FF3D39}">
                <a1611:picAttrSrcUrl xmlns:a1611="http://schemas.microsoft.com/office/drawing/2016/11/main" r:id="rId4"/>
              </a:ext>
            </a:extLst>
          </a:blip>
          <a:srcRect t="626" b="17853"/>
          <a:stretch/>
        </p:blipFill>
        <p:spPr>
          <a:xfrm>
            <a:off x="20" y="10"/>
            <a:ext cx="12191980" cy="6857990"/>
          </a:xfrm>
          <a:prstGeom prst="rect">
            <a:avLst/>
          </a:prstGeom>
        </p:spPr>
      </p:pic>
      <p:sp>
        <p:nvSpPr>
          <p:cNvPr id="126" name="Rectangle 125">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4892040"/>
            <a:ext cx="12191999" cy="1965960"/>
          </a:xfrm>
          <a:prstGeom prst="rect">
            <a:avLst/>
          </a:prstGeom>
          <a:solidFill>
            <a:schemeClr val="bg1">
              <a:alpha val="7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Google Shape;105;p1"/>
          <p:cNvSpPr txBox="1">
            <a:spLocks noGrp="1"/>
          </p:cNvSpPr>
          <p:nvPr>
            <p:ph type="ctrTitle"/>
          </p:nvPr>
        </p:nvSpPr>
        <p:spPr>
          <a:xfrm>
            <a:off x="969264" y="5154168"/>
            <a:ext cx="6973204" cy="1261872"/>
          </a:xfrm>
          <a:prstGeom prst="rect">
            <a:avLst/>
          </a:prstGeom>
        </p:spPr>
        <p:txBody>
          <a:bodyPr spcFirstLastPara="1" lIns="91425" tIns="45700" rIns="91425" bIns="45700" anchor="ctr" anchorCtr="0">
            <a:normAutofit/>
          </a:bodyPr>
          <a:lstStyle/>
          <a:p>
            <a:pPr marL="0" lvl="0" indent="0" algn="l" rtl="0">
              <a:spcBef>
                <a:spcPts val="0"/>
              </a:spcBef>
              <a:spcAft>
                <a:spcPts val="0"/>
              </a:spcAft>
              <a:buClr>
                <a:srgbClr val="262626"/>
              </a:buClr>
              <a:buSzPts val="8000"/>
              <a:buFont typeface="Calibri"/>
              <a:buNone/>
            </a:pPr>
            <a:r>
              <a:rPr lang="en-US" sz="4800">
                <a:solidFill>
                  <a:schemeClr val="tx1">
                    <a:lumMod val="85000"/>
                    <a:lumOff val="15000"/>
                  </a:schemeClr>
                </a:solidFill>
              </a:rPr>
              <a:t>Professional Writing</a:t>
            </a:r>
          </a:p>
        </p:txBody>
      </p:sp>
      <p:sp>
        <p:nvSpPr>
          <p:cNvPr id="106" name="Google Shape;106;p1"/>
          <p:cNvSpPr txBox="1">
            <a:spLocks noGrp="1"/>
          </p:cNvSpPr>
          <p:nvPr>
            <p:ph type="subTitle" idx="1"/>
          </p:nvPr>
        </p:nvSpPr>
        <p:spPr>
          <a:xfrm>
            <a:off x="8458200" y="5154168"/>
            <a:ext cx="2892986" cy="1261872"/>
          </a:xfrm>
          <a:prstGeom prst="rect">
            <a:avLst/>
          </a:prstGeom>
        </p:spPr>
        <p:txBody>
          <a:bodyPr spcFirstLastPara="1" lIns="91425" tIns="45700" rIns="91425" bIns="45700" anchor="ctr" anchorCtr="0">
            <a:normAutofit/>
          </a:bodyPr>
          <a:lstStyle/>
          <a:p>
            <a:pPr marL="0" lvl="0" indent="0" algn="l" rtl="0">
              <a:spcBef>
                <a:spcPts val="0"/>
              </a:spcBef>
              <a:spcAft>
                <a:spcPts val="0"/>
              </a:spcAft>
              <a:buSzPts val="2400"/>
              <a:buNone/>
            </a:pPr>
            <a:r>
              <a:rPr lang="en-US" sz="2000" dirty="0">
                <a:solidFill>
                  <a:schemeClr val="tx2"/>
                </a:solidFill>
              </a:rPr>
              <a:t>SESSION IV: GROUPS &amp; TEAMS (IN) ACTION</a:t>
            </a:r>
          </a:p>
        </p:txBody>
      </p:sp>
      <p:cxnSp>
        <p:nvCxnSpPr>
          <p:cNvPr id="128" name="Straight Connector 127">
            <a:extLst>
              <a:ext uri="{FF2B5EF4-FFF2-40B4-BE49-F238E27FC236}">
                <a16:creationId xmlns:a16="http://schemas.microsoft.com/office/drawing/2014/main" id="{CE352288-84AD-4CA8-BCD5-76C29D34E1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38160" y="5325066"/>
            <a:ext cx="0" cy="914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106">
                                            <p:txEl>
                                              <p:pRg st="0" end="0"/>
                                            </p:txEl>
                                          </p:spTgt>
                                        </p:tgtEl>
                                        <p:attrNameLst>
                                          <p:attrName>style.visibility</p:attrName>
                                        </p:attrNameLst>
                                      </p:cBhvr>
                                      <p:to>
                                        <p:strVal val="visible"/>
                                      </p:to>
                                    </p:set>
                                    <p:animEffect transition="in" filter="fade">
                                      <p:cBhvr>
                                        <p:cTn id="7" dur="400"/>
                                        <p:tgtEl>
                                          <p:spTgt spid="106">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105"/>
                                        </p:tgtEl>
                                        <p:attrNameLst>
                                          <p:attrName>style.visibility</p:attrName>
                                        </p:attrNameLst>
                                      </p:cBhvr>
                                      <p:to>
                                        <p:strVal val="visible"/>
                                      </p:to>
                                    </p:set>
                                    <p:animEffect transition="in" filter="fade">
                                      <p:cBhvr>
                                        <p:cTn id="10" dur="4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06"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5"/>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6A8AAC95-3719-4BCD-B710-4160043D92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id="{73A6D7BA-50E4-42FE-A0E3-FC42B7EC43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2767722"/>
            <a:ext cx="3021543" cy="1532055"/>
          </a:xfrm>
          <a:custGeom>
            <a:avLst/>
            <a:gdLst>
              <a:gd name="connsiteX0" fmla="*/ 3021543 w 3021543"/>
              <a:gd name="connsiteY0" fmla="*/ 0 h 1532055"/>
              <a:gd name="connsiteX1" fmla="*/ 2963800 w 3021543"/>
              <a:gd name="connsiteY1" fmla="*/ 7730 h 1532055"/>
              <a:gd name="connsiteX2" fmla="*/ 2793803 w 3021543"/>
              <a:gd name="connsiteY2" fmla="*/ 25704 h 1532055"/>
              <a:gd name="connsiteX3" fmla="*/ 2414348 w 3021543"/>
              <a:gd name="connsiteY3" fmla="*/ 31695 h 1532055"/>
              <a:gd name="connsiteX4" fmla="*/ 2091558 w 3021543"/>
              <a:gd name="connsiteY4" fmla="*/ 29298 h 1532055"/>
              <a:gd name="connsiteX5" fmla="*/ 1645319 w 3021543"/>
              <a:gd name="connsiteY5" fmla="*/ 30497 h 1532055"/>
              <a:gd name="connsiteX6" fmla="*/ 1243602 w 3021543"/>
              <a:gd name="connsiteY6" fmla="*/ 64048 h 1532055"/>
              <a:gd name="connsiteX7" fmla="*/ 753851 w 3021543"/>
              <a:gd name="connsiteY7" fmla="*/ 61651 h 1532055"/>
              <a:gd name="connsiteX8" fmla="*/ 465465 w 3021543"/>
              <a:gd name="connsiteY8" fmla="*/ 123960 h 1532055"/>
              <a:gd name="connsiteX9" fmla="*/ 546416 w 3021543"/>
              <a:gd name="connsiteY9" fmla="*/ 145529 h 1532055"/>
              <a:gd name="connsiteX10" fmla="*/ 689091 w 3021543"/>
              <a:gd name="connsiteY10" fmla="*/ 192260 h 1532055"/>
              <a:gd name="connsiteX11" fmla="*/ 704269 w 3021543"/>
              <a:gd name="connsiteY11" fmla="*/ 222217 h 1532055"/>
              <a:gd name="connsiteX12" fmla="*/ 683020 w 3021543"/>
              <a:gd name="connsiteY12" fmla="*/ 236595 h 1532055"/>
              <a:gd name="connsiteX13" fmla="*/ 621295 w 3021543"/>
              <a:gd name="connsiteY13" fmla="*/ 264155 h 1532055"/>
              <a:gd name="connsiteX14" fmla="*/ 848968 w 3021543"/>
              <a:gd name="connsiteY14" fmla="*/ 304896 h 1532055"/>
              <a:gd name="connsiteX15" fmla="*/ 768018 w 3021543"/>
              <a:gd name="connsiteY15" fmla="*/ 330059 h 1532055"/>
              <a:gd name="connsiteX16" fmla="*/ 684032 w 3021543"/>
              <a:gd name="connsiteY16" fmla="*/ 348032 h 1532055"/>
              <a:gd name="connsiteX17" fmla="*/ 592962 w 3021543"/>
              <a:gd name="connsiteY17" fmla="*/ 361213 h 1532055"/>
              <a:gd name="connsiteX18" fmla="*/ 509988 w 3021543"/>
              <a:gd name="connsiteY18" fmla="*/ 387575 h 1532055"/>
              <a:gd name="connsiteX19" fmla="*/ 726531 w 3021543"/>
              <a:gd name="connsiteY19" fmla="*/ 398359 h 1532055"/>
              <a:gd name="connsiteX20" fmla="*/ 614212 w 3021543"/>
              <a:gd name="connsiteY20" fmla="*/ 422324 h 1532055"/>
              <a:gd name="connsiteX21" fmla="*/ 522131 w 3021543"/>
              <a:gd name="connsiteY21" fmla="*/ 453478 h 1532055"/>
              <a:gd name="connsiteX22" fmla="*/ 457370 w 3021543"/>
              <a:gd name="connsiteY22" fmla="*/ 467857 h 1532055"/>
              <a:gd name="connsiteX23" fmla="*/ 388562 w 3021543"/>
              <a:gd name="connsiteY23" fmla="*/ 471452 h 1532055"/>
              <a:gd name="connsiteX24" fmla="*/ 372372 w 3021543"/>
              <a:gd name="connsiteY24" fmla="*/ 494218 h 1532055"/>
              <a:gd name="connsiteX25" fmla="*/ 393622 w 3021543"/>
              <a:gd name="connsiteY25" fmla="*/ 518184 h 1532055"/>
              <a:gd name="connsiteX26" fmla="*/ 426002 w 3021543"/>
              <a:gd name="connsiteY26" fmla="*/ 520580 h 1532055"/>
              <a:gd name="connsiteX27" fmla="*/ 619271 w 3021543"/>
              <a:gd name="connsiteY27" fmla="*/ 526571 h 1532055"/>
              <a:gd name="connsiteX28" fmla="*/ 0 w 3021543"/>
              <a:gd name="connsiteY28" fmla="*/ 579294 h 1532055"/>
              <a:gd name="connsiteX29" fmla="*/ 83986 w 3021543"/>
              <a:gd name="connsiteY29" fmla="*/ 611647 h 1532055"/>
              <a:gd name="connsiteX30" fmla="*/ 112319 w 3021543"/>
              <a:gd name="connsiteY30" fmla="*/ 700317 h 1532055"/>
              <a:gd name="connsiteX31" fmla="*/ 215531 w 3021543"/>
              <a:gd name="connsiteY31" fmla="*/ 750643 h 1532055"/>
              <a:gd name="connsiteX32" fmla="*/ 282315 w 3021543"/>
              <a:gd name="connsiteY32" fmla="*/ 768617 h 1532055"/>
              <a:gd name="connsiteX33" fmla="*/ 435109 w 3021543"/>
              <a:gd name="connsiteY33" fmla="*/ 794979 h 1532055"/>
              <a:gd name="connsiteX34" fmla="*/ 457370 w 3021543"/>
              <a:gd name="connsiteY34" fmla="*/ 838116 h 1532055"/>
              <a:gd name="connsiteX35" fmla="*/ 476596 w 3021543"/>
              <a:gd name="connsiteY35" fmla="*/ 886046 h 1532055"/>
              <a:gd name="connsiteX36" fmla="*/ 517071 w 3021543"/>
              <a:gd name="connsiteY36" fmla="*/ 917200 h 1532055"/>
              <a:gd name="connsiteX37" fmla="*/ 202377 w 3021543"/>
              <a:gd name="connsiteY37" fmla="*/ 912407 h 1532055"/>
              <a:gd name="connsiteX38" fmla="*/ 557546 w 3021543"/>
              <a:gd name="connsiteY38" fmla="*/ 1013060 h 1532055"/>
              <a:gd name="connsiteX39" fmla="*/ 526178 w 3021543"/>
              <a:gd name="connsiteY39" fmla="*/ 1052602 h 1532055"/>
              <a:gd name="connsiteX40" fmla="*/ 720459 w 3021543"/>
              <a:gd name="connsiteY40" fmla="*/ 1106523 h 1532055"/>
              <a:gd name="connsiteX41" fmla="*/ 616236 w 3021543"/>
              <a:gd name="connsiteY41" fmla="*/ 1112514 h 1532055"/>
              <a:gd name="connsiteX42" fmla="*/ 1222353 w 3021543"/>
              <a:gd name="connsiteY42" fmla="*/ 1337785 h 1532055"/>
              <a:gd name="connsiteX43" fmla="*/ 2087511 w 3021543"/>
              <a:gd name="connsiteY43" fmla="*/ 1500747 h 1532055"/>
              <a:gd name="connsiteX44" fmla="*/ 2425479 w 3021543"/>
              <a:gd name="connsiteY44" fmla="*/ 1531901 h 1532055"/>
              <a:gd name="connsiteX45" fmla="*/ 2809994 w 3021543"/>
              <a:gd name="connsiteY45" fmla="*/ 1522315 h 1532055"/>
              <a:gd name="connsiteX46" fmla="*/ 2953618 w 3021543"/>
              <a:gd name="connsiteY46" fmla="*/ 1512448 h 1532055"/>
              <a:gd name="connsiteX47" fmla="*/ 3021543 w 3021543"/>
              <a:gd name="connsiteY47" fmla="*/ 1502657 h 153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532055">
                <a:moveTo>
                  <a:pt x="3021543" y="0"/>
                </a:moveTo>
                <a:lnTo>
                  <a:pt x="2963800" y="7730"/>
                </a:lnTo>
                <a:cubicBezTo>
                  <a:pt x="2907134" y="14919"/>
                  <a:pt x="2850469" y="24506"/>
                  <a:pt x="2793803" y="25704"/>
                </a:cubicBezTo>
                <a:cubicBezTo>
                  <a:pt x="2667318" y="29298"/>
                  <a:pt x="2539821" y="20911"/>
                  <a:pt x="2414348" y="31695"/>
                </a:cubicBezTo>
                <a:cubicBezTo>
                  <a:pt x="2307089" y="41281"/>
                  <a:pt x="2198818" y="30497"/>
                  <a:pt x="2091558" y="29298"/>
                </a:cubicBezTo>
                <a:cubicBezTo>
                  <a:pt x="1942812" y="28100"/>
                  <a:pt x="1793053" y="19713"/>
                  <a:pt x="1645319" y="30497"/>
                </a:cubicBezTo>
                <a:cubicBezTo>
                  <a:pt x="1510738" y="38885"/>
                  <a:pt x="1376158" y="41281"/>
                  <a:pt x="1243602" y="64048"/>
                </a:cubicBezTo>
                <a:cubicBezTo>
                  <a:pt x="1079677" y="76030"/>
                  <a:pt x="916765" y="68841"/>
                  <a:pt x="753851" y="61651"/>
                </a:cubicBezTo>
                <a:cubicBezTo>
                  <a:pt x="653675" y="56858"/>
                  <a:pt x="554511" y="41281"/>
                  <a:pt x="465465" y="123960"/>
                </a:cubicBezTo>
                <a:cubicBezTo>
                  <a:pt x="489751" y="143132"/>
                  <a:pt x="519095" y="139537"/>
                  <a:pt x="546416" y="145529"/>
                </a:cubicBezTo>
                <a:cubicBezTo>
                  <a:pt x="594986" y="157511"/>
                  <a:pt x="643557" y="169493"/>
                  <a:pt x="689091" y="192260"/>
                </a:cubicBezTo>
                <a:cubicBezTo>
                  <a:pt x="699210" y="197053"/>
                  <a:pt x="708317" y="206639"/>
                  <a:pt x="704269" y="222217"/>
                </a:cubicBezTo>
                <a:cubicBezTo>
                  <a:pt x="701234" y="234199"/>
                  <a:pt x="691115" y="234199"/>
                  <a:pt x="683020" y="236595"/>
                </a:cubicBezTo>
                <a:cubicBezTo>
                  <a:pt x="664806" y="243785"/>
                  <a:pt x="642545" y="238992"/>
                  <a:pt x="621295" y="264155"/>
                </a:cubicBezTo>
                <a:cubicBezTo>
                  <a:pt x="702245" y="277336"/>
                  <a:pt x="780160" y="252172"/>
                  <a:pt x="848968" y="304896"/>
                </a:cubicBezTo>
                <a:cubicBezTo>
                  <a:pt x="823671" y="331257"/>
                  <a:pt x="795339" y="325266"/>
                  <a:pt x="768018" y="330059"/>
                </a:cubicBezTo>
                <a:cubicBezTo>
                  <a:pt x="739685" y="334852"/>
                  <a:pt x="712365" y="343240"/>
                  <a:pt x="684032" y="348032"/>
                </a:cubicBezTo>
                <a:cubicBezTo>
                  <a:pt x="653675" y="354023"/>
                  <a:pt x="623319" y="355222"/>
                  <a:pt x="592962" y="361213"/>
                </a:cubicBezTo>
                <a:cubicBezTo>
                  <a:pt x="567666" y="366006"/>
                  <a:pt x="540345" y="357618"/>
                  <a:pt x="509988" y="387575"/>
                </a:cubicBezTo>
                <a:cubicBezTo>
                  <a:pt x="584867" y="409143"/>
                  <a:pt x="652663" y="376790"/>
                  <a:pt x="726531" y="398359"/>
                </a:cubicBezTo>
                <a:cubicBezTo>
                  <a:pt x="683020" y="417531"/>
                  <a:pt x="647604" y="411539"/>
                  <a:pt x="614212" y="422324"/>
                </a:cubicBezTo>
                <a:cubicBezTo>
                  <a:pt x="583855" y="433108"/>
                  <a:pt x="547428" y="421126"/>
                  <a:pt x="522131" y="453478"/>
                </a:cubicBezTo>
                <a:cubicBezTo>
                  <a:pt x="502905" y="478641"/>
                  <a:pt x="482668" y="482236"/>
                  <a:pt x="457370" y="467857"/>
                </a:cubicBezTo>
                <a:cubicBezTo>
                  <a:pt x="435109" y="454676"/>
                  <a:pt x="410824" y="458271"/>
                  <a:pt x="388562" y="471452"/>
                </a:cubicBezTo>
                <a:cubicBezTo>
                  <a:pt x="380468" y="476245"/>
                  <a:pt x="372372" y="482236"/>
                  <a:pt x="372372" y="494218"/>
                </a:cubicBezTo>
                <a:cubicBezTo>
                  <a:pt x="372372" y="510994"/>
                  <a:pt x="382491" y="515787"/>
                  <a:pt x="393622" y="518184"/>
                </a:cubicBezTo>
                <a:cubicBezTo>
                  <a:pt x="403741" y="520580"/>
                  <a:pt x="415883" y="522977"/>
                  <a:pt x="426002" y="520580"/>
                </a:cubicBezTo>
                <a:cubicBezTo>
                  <a:pt x="490762" y="507399"/>
                  <a:pt x="554511" y="528968"/>
                  <a:pt x="619271" y="526571"/>
                </a:cubicBezTo>
                <a:cubicBezTo>
                  <a:pt x="415883" y="578096"/>
                  <a:pt x="210471" y="561321"/>
                  <a:pt x="0" y="579294"/>
                </a:cubicBezTo>
                <a:cubicBezTo>
                  <a:pt x="27321" y="615241"/>
                  <a:pt x="62737" y="585286"/>
                  <a:pt x="83986" y="611647"/>
                </a:cubicBezTo>
                <a:cubicBezTo>
                  <a:pt x="63748" y="666766"/>
                  <a:pt x="71844" y="696722"/>
                  <a:pt x="112319" y="700317"/>
                </a:cubicBezTo>
                <a:cubicBezTo>
                  <a:pt x="151782" y="703912"/>
                  <a:pt x="194281" y="684740"/>
                  <a:pt x="215531" y="750643"/>
                </a:cubicBezTo>
                <a:cubicBezTo>
                  <a:pt x="221602" y="771014"/>
                  <a:pt x="259042" y="765023"/>
                  <a:pt x="282315" y="768617"/>
                </a:cubicBezTo>
                <a:cubicBezTo>
                  <a:pt x="332909" y="777005"/>
                  <a:pt x="386539" y="768617"/>
                  <a:pt x="435109" y="794979"/>
                </a:cubicBezTo>
                <a:cubicBezTo>
                  <a:pt x="454335" y="804565"/>
                  <a:pt x="467489" y="811754"/>
                  <a:pt x="457370" y="838116"/>
                </a:cubicBezTo>
                <a:cubicBezTo>
                  <a:pt x="447252" y="865675"/>
                  <a:pt x="460406" y="875261"/>
                  <a:pt x="476596" y="886046"/>
                </a:cubicBezTo>
                <a:cubicBezTo>
                  <a:pt x="488739" y="894433"/>
                  <a:pt x="506953" y="892037"/>
                  <a:pt x="517071" y="917200"/>
                </a:cubicBezTo>
                <a:cubicBezTo>
                  <a:pt x="410824" y="913605"/>
                  <a:pt x="307612" y="893235"/>
                  <a:pt x="202377" y="912407"/>
                </a:cubicBezTo>
                <a:cubicBezTo>
                  <a:pt x="317731" y="960337"/>
                  <a:pt x="444216" y="957940"/>
                  <a:pt x="557546" y="1013060"/>
                </a:cubicBezTo>
                <a:cubicBezTo>
                  <a:pt x="553499" y="1032232"/>
                  <a:pt x="527190" y="1023844"/>
                  <a:pt x="526178" y="1052602"/>
                </a:cubicBezTo>
                <a:cubicBezTo>
                  <a:pt x="585879" y="1082558"/>
                  <a:pt x="657723" y="1062188"/>
                  <a:pt x="720459" y="1106523"/>
                </a:cubicBezTo>
                <a:cubicBezTo>
                  <a:pt x="684032" y="1126893"/>
                  <a:pt x="650640" y="1093342"/>
                  <a:pt x="616236" y="1112514"/>
                </a:cubicBezTo>
                <a:cubicBezTo>
                  <a:pt x="627367" y="1141273"/>
                  <a:pt x="1131283" y="1318613"/>
                  <a:pt x="1222353" y="1337785"/>
                </a:cubicBezTo>
                <a:cubicBezTo>
                  <a:pt x="1407527" y="1377327"/>
                  <a:pt x="1940788" y="1477980"/>
                  <a:pt x="2087511" y="1500747"/>
                </a:cubicBezTo>
                <a:cubicBezTo>
                  <a:pt x="2200841" y="1517522"/>
                  <a:pt x="2313160" y="1530703"/>
                  <a:pt x="2425479" y="1531901"/>
                </a:cubicBezTo>
                <a:cubicBezTo>
                  <a:pt x="2553988" y="1533099"/>
                  <a:pt x="2681485" y="1527108"/>
                  <a:pt x="2809994" y="1522315"/>
                </a:cubicBezTo>
                <a:cubicBezTo>
                  <a:pt x="2858058" y="1520518"/>
                  <a:pt x="2905933" y="1517372"/>
                  <a:pt x="2953618" y="1512448"/>
                </a:cubicBezTo>
                <a:lnTo>
                  <a:pt x="3021543" y="1502657"/>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136" name="Google Shape;136;p6"/>
          <p:cNvSpPr txBox="1">
            <a:spLocks noGrp="1"/>
          </p:cNvSpPr>
          <p:nvPr>
            <p:ph type="title"/>
          </p:nvPr>
        </p:nvSpPr>
        <p:spPr>
          <a:xfrm>
            <a:off x="838200" y="838199"/>
            <a:ext cx="4191000" cy="5338763"/>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dirty="0"/>
              <a:t>2. A Planning Checklist for Business Messages</a:t>
            </a:r>
          </a:p>
        </p:txBody>
      </p:sp>
      <p:sp>
        <p:nvSpPr>
          <p:cNvPr id="137" name="Google Shape;137;p6"/>
          <p:cNvSpPr txBox="1">
            <a:spLocks noGrp="1"/>
          </p:cNvSpPr>
          <p:nvPr>
            <p:ph idx="1"/>
          </p:nvPr>
        </p:nvSpPr>
        <p:spPr>
          <a:xfrm>
            <a:off x="5302332" y="838199"/>
            <a:ext cx="6051468" cy="5338763"/>
          </a:xfrm>
          <a:prstGeom prst="rect">
            <a:avLst/>
          </a:prstGeom>
        </p:spPr>
        <p:txBody>
          <a:bodyPr spcFirstLastPara="1" lIns="0" tIns="45700" rIns="0" bIns="45700" anchor="ctr" anchorCtr="0">
            <a:normAutofit fontScale="62500" lnSpcReduction="20000"/>
          </a:bodyPr>
          <a:lstStyle/>
          <a:p>
            <a:pPr marL="0" indent="0">
              <a:buNone/>
            </a:pPr>
            <a:r>
              <a:rPr lang="en-US" dirty="0"/>
              <a:t>1. Determine your </a:t>
            </a:r>
            <a:r>
              <a:rPr lang="en-US" b="1" dirty="0"/>
              <a:t>general purpose</a:t>
            </a:r>
            <a:r>
              <a:rPr lang="en-US" dirty="0"/>
              <a:t>: are you trying to inform, persuade, entertain, facilitate interaction, or motivate a reader?</a:t>
            </a:r>
          </a:p>
          <a:p>
            <a:pPr marL="0" indent="0">
              <a:buNone/>
            </a:pPr>
            <a:r>
              <a:rPr lang="en-US" dirty="0"/>
              <a:t>2. Determine your </a:t>
            </a:r>
            <a:r>
              <a:rPr lang="en-US" b="1" dirty="0"/>
              <a:t>specific purpose </a:t>
            </a:r>
            <a:r>
              <a:rPr lang="en-US" dirty="0"/>
              <a:t>(the desired outcome).</a:t>
            </a:r>
          </a:p>
          <a:p>
            <a:pPr marL="0" indent="0">
              <a:buNone/>
            </a:pPr>
            <a:r>
              <a:rPr lang="en-US" dirty="0"/>
              <a:t>3. Make sure your purpose is realistic.</a:t>
            </a:r>
          </a:p>
          <a:p>
            <a:pPr marL="0" indent="0">
              <a:buNone/>
            </a:pPr>
            <a:r>
              <a:rPr lang="en-US" dirty="0"/>
              <a:t>4. Make sure your </a:t>
            </a:r>
            <a:r>
              <a:rPr lang="en-US" b="1" dirty="0"/>
              <a:t>timing</a:t>
            </a:r>
            <a:r>
              <a:rPr lang="en-US" dirty="0"/>
              <a:t> is appropriate.</a:t>
            </a:r>
          </a:p>
          <a:p>
            <a:pPr marL="0" indent="0">
              <a:buNone/>
            </a:pPr>
            <a:r>
              <a:rPr lang="en-US" dirty="0"/>
              <a:t>5. Make sure your </a:t>
            </a:r>
            <a:r>
              <a:rPr lang="en-US" b="1" dirty="0"/>
              <a:t>sources</a:t>
            </a:r>
            <a:r>
              <a:rPr lang="en-US" dirty="0"/>
              <a:t> are credible.</a:t>
            </a:r>
          </a:p>
          <a:p>
            <a:pPr marL="0" indent="0">
              <a:buNone/>
            </a:pPr>
            <a:r>
              <a:rPr lang="en-US" dirty="0"/>
              <a:t>6. Make sure the message reflects positively on your business.</a:t>
            </a:r>
          </a:p>
          <a:p>
            <a:pPr marL="0" indent="0">
              <a:buNone/>
            </a:pPr>
            <a:r>
              <a:rPr lang="en-US" dirty="0"/>
              <a:t>7. Determine </a:t>
            </a:r>
            <a:r>
              <a:rPr lang="en-US" b="1" dirty="0"/>
              <a:t>audience size.</a:t>
            </a:r>
          </a:p>
          <a:p>
            <a:pPr marL="0" indent="0">
              <a:buNone/>
            </a:pPr>
            <a:r>
              <a:rPr lang="en-US" dirty="0"/>
              <a:t>8. Determine </a:t>
            </a:r>
            <a:r>
              <a:rPr lang="en-US" b="1" dirty="0"/>
              <a:t>audience composition</a:t>
            </a:r>
            <a:r>
              <a:rPr lang="en-US" dirty="0"/>
              <a:t>.</a:t>
            </a:r>
          </a:p>
          <a:p>
            <a:pPr marL="0" indent="0">
              <a:buNone/>
            </a:pPr>
            <a:r>
              <a:rPr lang="en-US" dirty="0"/>
              <a:t>9. Determine </a:t>
            </a:r>
            <a:r>
              <a:rPr lang="en-US" b="1" dirty="0"/>
              <a:t>audience knowledge </a:t>
            </a:r>
            <a:r>
              <a:rPr lang="en-US" dirty="0"/>
              <a:t>and </a:t>
            </a:r>
            <a:r>
              <a:rPr lang="en-US" b="1" dirty="0"/>
              <a:t>awareness of topic</a:t>
            </a:r>
            <a:r>
              <a:rPr lang="en-US" dirty="0"/>
              <a:t>.</a:t>
            </a:r>
          </a:p>
          <a:p>
            <a:pPr marL="0" indent="0">
              <a:buNone/>
            </a:pPr>
            <a:r>
              <a:rPr lang="en-US" dirty="0"/>
              <a:t>10. Anticipate </a:t>
            </a:r>
            <a:r>
              <a:rPr lang="en-US" b="1" dirty="0"/>
              <a:t>probable responses</a:t>
            </a:r>
            <a:r>
              <a:rPr lang="en-US" dirty="0"/>
              <a:t>.</a:t>
            </a:r>
          </a:p>
          <a:p>
            <a:pPr marL="0" indent="0">
              <a:buNone/>
            </a:pPr>
            <a:r>
              <a:rPr lang="en-US" dirty="0"/>
              <a:t>11. Select the correct channel.</a:t>
            </a:r>
          </a:p>
          <a:p>
            <a:pPr marL="0" indent="0">
              <a:buNone/>
            </a:pPr>
            <a:r>
              <a:rPr lang="en-US" dirty="0"/>
              <a:t>12. Make sure the information provided is accurate, ethical, and pertinent</a:t>
            </a:r>
            <a:br>
              <a:rPr lang="en-US" dirty="0"/>
            </a:br>
            <a:endParaRPr lang="en-US" dirty="0">
              <a:cs typeface="Calibri"/>
            </a:endParaRPr>
          </a:p>
        </p:txBody>
      </p:sp>
    </p:spTree>
    <p:extLst>
      <p:ext uri="{BB962C8B-B14F-4D97-AF65-F5344CB8AC3E}">
        <p14:creationId xmlns:p14="http://schemas.microsoft.com/office/powerpoint/2010/main" val="132899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7">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3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5"/>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6A8AAC95-3719-4BCD-B710-4160043D92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id="{73A6D7BA-50E4-42FE-A0E3-FC42B7EC43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2767722"/>
            <a:ext cx="3021543" cy="1532055"/>
          </a:xfrm>
          <a:custGeom>
            <a:avLst/>
            <a:gdLst>
              <a:gd name="connsiteX0" fmla="*/ 3021543 w 3021543"/>
              <a:gd name="connsiteY0" fmla="*/ 0 h 1532055"/>
              <a:gd name="connsiteX1" fmla="*/ 2963800 w 3021543"/>
              <a:gd name="connsiteY1" fmla="*/ 7730 h 1532055"/>
              <a:gd name="connsiteX2" fmla="*/ 2793803 w 3021543"/>
              <a:gd name="connsiteY2" fmla="*/ 25704 h 1532055"/>
              <a:gd name="connsiteX3" fmla="*/ 2414348 w 3021543"/>
              <a:gd name="connsiteY3" fmla="*/ 31695 h 1532055"/>
              <a:gd name="connsiteX4" fmla="*/ 2091558 w 3021543"/>
              <a:gd name="connsiteY4" fmla="*/ 29298 h 1532055"/>
              <a:gd name="connsiteX5" fmla="*/ 1645319 w 3021543"/>
              <a:gd name="connsiteY5" fmla="*/ 30497 h 1532055"/>
              <a:gd name="connsiteX6" fmla="*/ 1243602 w 3021543"/>
              <a:gd name="connsiteY6" fmla="*/ 64048 h 1532055"/>
              <a:gd name="connsiteX7" fmla="*/ 753851 w 3021543"/>
              <a:gd name="connsiteY7" fmla="*/ 61651 h 1532055"/>
              <a:gd name="connsiteX8" fmla="*/ 465465 w 3021543"/>
              <a:gd name="connsiteY8" fmla="*/ 123960 h 1532055"/>
              <a:gd name="connsiteX9" fmla="*/ 546416 w 3021543"/>
              <a:gd name="connsiteY9" fmla="*/ 145529 h 1532055"/>
              <a:gd name="connsiteX10" fmla="*/ 689091 w 3021543"/>
              <a:gd name="connsiteY10" fmla="*/ 192260 h 1532055"/>
              <a:gd name="connsiteX11" fmla="*/ 704269 w 3021543"/>
              <a:gd name="connsiteY11" fmla="*/ 222217 h 1532055"/>
              <a:gd name="connsiteX12" fmla="*/ 683020 w 3021543"/>
              <a:gd name="connsiteY12" fmla="*/ 236595 h 1532055"/>
              <a:gd name="connsiteX13" fmla="*/ 621295 w 3021543"/>
              <a:gd name="connsiteY13" fmla="*/ 264155 h 1532055"/>
              <a:gd name="connsiteX14" fmla="*/ 848968 w 3021543"/>
              <a:gd name="connsiteY14" fmla="*/ 304896 h 1532055"/>
              <a:gd name="connsiteX15" fmla="*/ 768018 w 3021543"/>
              <a:gd name="connsiteY15" fmla="*/ 330059 h 1532055"/>
              <a:gd name="connsiteX16" fmla="*/ 684032 w 3021543"/>
              <a:gd name="connsiteY16" fmla="*/ 348032 h 1532055"/>
              <a:gd name="connsiteX17" fmla="*/ 592962 w 3021543"/>
              <a:gd name="connsiteY17" fmla="*/ 361213 h 1532055"/>
              <a:gd name="connsiteX18" fmla="*/ 509988 w 3021543"/>
              <a:gd name="connsiteY18" fmla="*/ 387575 h 1532055"/>
              <a:gd name="connsiteX19" fmla="*/ 726531 w 3021543"/>
              <a:gd name="connsiteY19" fmla="*/ 398359 h 1532055"/>
              <a:gd name="connsiteX20" fmla="*/ 614212 w 3021543"/>
              <a:gd name="connsiteY20" fmla="*/ 422324 h 1532055"/>
              <a:gd name="connsiteX21" fmla="*/ 522131 w 3021543"/>
              <a:gd name="connsiteY21" fmla="*/ 453478 h 1532055"/>
              <a:gd name="connsiteX22" fmla="*/ 457370 w 3021543"/>
              <a:gd name="connsiteY22" fmla="*/ 467857 h 1532055"/>
              <a:gd name="connsiteX23" fmla="*/ 388562 w 3021543"/>
              <a:gd name="connsiteY23" fmla="*/ 471452 h 1532055"/>
              <a:gd name="connsiteX24" fmla="*/ 372372 w 3021543"/>
              <a:gd name="connsiteY24" fmla="*/ 494218 h 1532055"/>
              <a:gd name="connsiteX25" fmla="*/ 393622 w 3021543"/>
              <a:gd name="connsiteY25" fmla="*/ 518184 h 1532055"/>
              <a:gd name="connsiteX26" fmla="*/ 426002 w 3021543"/>
              <a:gd name="connsiteY26" fmla="*/ 520580 h 1532055"/>
              <a:gd name="connsiteX27" fmla="*/ 619271 w 3021543"/>
              <a:gd name="connsiteY27" fmla="*/ 526571 h 1532055"/>
              <a:gd name="connsiteX28" fmla="*/ 0 w 3021543"/>
              <a:gd name="connsiteY28" fmla="*/ 579294 h 1532055"/>
              <a:gd name="connsiteX29" fmla="*/ 83986 w 3021543"/>
              <a:gd name="connsiteY29" fmla="*/ 611647 h 1532055"/>
              <a:gd name="connsiteX30" fmla="*/ 112319 w 3021543"/>
              <a:gd name="connsiteY30" fmla="*/ 700317 h 1532055"/>
              <a:gd name="connsiteX31" fmla="*/ 215531 w 3021543"/>
              <a:gd name="connsiteY31" fmla="*/ 750643 h 1532055"/>
              <a:gd name="connsiteX32" fmla="*/ 282315 w 3021543"/>
              <a:gd name="connsiteY32" fmla="*/ 768617 h 1532055"/>
              <a:gd name="connsiteX33" fmla="*/ 435109 w 3021543"/>
              <a:gd name="connsiteY33" fmla="*/ 794979 h 1532055"/>
              <a:gd name="connsiteX34" fmla="*/ 457370 w 3021543"/>
              <a:gd name="connsiteY34" fmla="*/ 838116 h 1532055"/>
              <a:gd name="connsiteX35" fmla="*/ 476596 w 3021543"/>
              <a:gd name="connsiteY35" fmla="*/ 886046 h 1532055"/>
              <a:gd name="connsiteX36" fmla="*/ 517071 w 3021543"/>
              <a:gd name="connsiteY36" fmla="*/ 917200 h 1532055"/>
              <a:gd name="connsiteX37" fmla="*/ 202377 w 3021543"/>
              <a:gd name="connsiteY37" fmla="*/ 912407 h 1532055"/>
              <a:gd name="connsiteX38" fmla="*/ 557546 w 3021543"/>
              <a:gd name="connsiteY38" fmla="*/ 1013060 h 1532055"/>
              <a:gd name="connsiteX39" fmla="*/ 526178 w 3021543"/>
              <a:gd name="connsiteY39" fmla="*/ 1052602 h 1532055"/>
              <a:gd name="connsiteX40" fmla="*/ 720459 w 3021543"/>
              <a:gd name="connsiteY40" fmla="*/ 1106523 h 1532055"/>
              <a:gd name="connsiteX41" fmla="*/ 616236 w 3021543"/>
              <a:gd name="connsiteY41" fmla="*/ 1112514 h 1532055"/>
              <a:gd name="connsiteX42" fmla="*/ 1222353 w 3021543"/>
              <a:gd name="connsiteY42" fmla="*/ 1337785 h 1532055"/>
              <a:gd name="connsiteX43" fmla="*/ 2087511 w 3021543"/>
              <a:gd name="connsiteY43" fmla="*/ 1500747 h 1532055"/>
              <a:gd name="connsiteX44" fmla="*/ 2425479 w 3021543"/>
              <a:gd name="connsiteY44" fmla="*/ 1531901 h 1532055"/>
              <a:gd name="connsiteX45" fmla="*/ 2809994 w 3021543"/>
              <a:gd name="connsiteY45" fmla="*/ 1522315 h 1532055"/>
              <a:gd name="connsiteX46" fmla="*/ 2953618 w 3021543"/>
              <a:gd name="connsiteY46" fmla="*/ 1512448 h 1532055"/>
              <a:gd name="connsiteX47" fmla="*/ 3021543 w 3021543"/>
              <a:gd name="connsiteY47" fmla="*/ 1502657 h 153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532055">
                <a:moveTo>
                  <a:pt x="3021543" y="0"/>
                </a:moveTo>
                <a:lnTo>
                  <a:pt x="2963800" y="7730"/>
                </a:lnTo>
                <a:cubicBezTo>
                  <a:pt x="2907134" y="14919"/>
                  <a:pt x="2850469" y="24506"/>
                  <a:pt x="2793803" y="25704"/>
                </a:cubicBezTo>
                <a:cubicBezTo>
                  <a:pt x="2667318" y="29298"/>
                  <a:pt x="2539821" y="20911"/>
                  <a:pt x="2414348" y="31695"/>
                </a:cubicBezTo>
                <a:cubicBezTo>
                  <a:pt x="2307089" y="41281"/>
                  <a:pt x="2198818" y="30497"/>
                  <a:pt x="2091558" y="29298"/>
                </a:cubicBezTo>
                <a:cubicBezTo>
                  <a:pt x="1942812" y="28100"/>
                  <a:pt x="1793053" y="19713"/>
                  <a:pt x="1645319" y="30497"/>
                </a:cubicBezTo>
                <a:cubicBezTo>
                  <a:pt x="1510738" y="38885"/>
                  <a:pt x="1376158" y="41281"/>
                  <a:pt x="1243602" y="64048"/>
                </a:cubicBezTo>
                <a:cubicBezTo>
                  <a:pt x="1079677" y="76030"/>
                  <a:pt x="916765" y="68841"/>
                  <a:pt x="753851" y="61651"/>
                </a:cubicBezTo>
                <a:cubicBezTo>
                  <a:pt x="653675" y="56858"/>
                  <a:pt x="554511" y="41281"/>
                  <a:pt x="465465" y="123960"/>
                </a:cubicBezTo>
                <a:cubicBezTo>
                  <a:pt x="489751" y="143132"/>
                  <a:pt x="519095" y="139537"/>
                  <a:pt x="546416" y="145529"/>
                </a:cubicBezTo>
                <a:cubicBezTo>
                  <a:pt x="594986" y="157511"/>
                  <a:pt x="643557" y="169493"/>
                  <a:pt x="689091" y="192260"/>
                </a:cubicBezTo>
                <a:cubicBezTo>
                  <a:pt x="699210" y="197053"/>
                  <a:pt x="708317" y="206639"/>
                  <a:pt x="704269" y="222217"/>
                </a:cubicBezTo>
                <a:cubicBezTo>
                  <a:pt x="701234" y="234199"/>
                  <a:pt x="691115" y="234199"/>
                  <a:pt x="683020" y="236595"/>
                </a:cubicBezTo>
                <a:cubicBezTo>
                  <a:pt x="664806" y="243785"/>
                  <a:pt x="642545" y="238992"/>
                  <a:pt x="621295" y="264155"/>
                </a:cubicBezTo>
                <a:cubicBezTo>
                  <a:pt x="702245" y="277336"/>
                  <a:pt x="780160" y="252172"/>
                  <a:pt x="848968" y="304896"/>
                </a:cubicBezTo>
                <a:cubicBezTo>
                  <a:pt x="823671" y="331257"/>
                  <a:pt x="795339" y="325266"/>
                  <a:pt x="768018" y="330059"/>
                </a:cubicBezTo>
                <a:cubicBezTo>
                  <a:pt x="739685" y="334852"/>
                  <a:pt x="712365" y="343240"/>
                  <a:pt x="684032" y="348032"/>
                </a:cubicBezTo>
                <a:cubicBezTo>
                  <a:pt x="653675" y="354023"/>
                  <a:pt x="623319" y="355222"/>
                  <a:pt x="592962" y="361213"/>
                </a:cubicBezTo>
                <a:cubicBezTo>
                  <a:pt x="567666" y="366006"/>
                  <a:pt x="540345" y="357618"/>
                  <a:pt x="509988" y="387575"/>
                </a:cubicBezTo>
                <a:cubicBezTo>
                  <a:pt x="584867" y="409143"/>
                  <a:pt x="652663" y="376790"/>
                  <a:pt x="726531" y="398359"/>
                </a:cubicBezTo>
                <a:cubicBezTo>
                  <a:pt x="683020" y="417531"/>
                  <a:pt x="647604" y="411539"/>
                  <a:pt x="614212" y="422324"/>
                </a:cubicBezTo>
                <a:cubicBezTo>
                  <a:pt x="583855" y="433108"/>
                  <a:pt x="547428" y="421126"/>
                  <a:pt x="522131" y="453478"/>
                </a:cubicBezTo>
                <a:cubicBezTo>
                  <a:pt x="502905" y="478641"/>
                  <a:pt x="482668" y="482236"/>
                  <a:pt x="457370" y="467857"/>
                </a:cubicBezTo>
                <a:cubicBezTo>
                  <a:pt x="435109" y="454676"/>
                  <a:pt x="410824" y="458271"/>
                  <a:pt x="388562" y="471452"/>
                </a:cubicBezTo>
                <a:cubicBezTo>
                  <a:pt x="380468" y="476245"/>
                  <a:pt x="372372" y="482236"/>
                  <a:pt x="372372" y="494218"/>
                </a:cubicBezTo>
                <a:cubicBezTo>
                  <a:pt x="372372" y="510994"/>
                  <a:pt x="382491" y="515787"/>
                  <a:pt x="393622" y="518184"/>
                </a:cubicBezTo>
                <a:cubicBezTo>
                  <a:pt x="403741" y="520580"/>
                  <a:pt x="415883" y="522977"/>
                  <a:pt x="426002" y="520580"/>
                </a:cubicBezTo>
                <a:cubicBezTo>
                  <a:pt x="490762" y="507399"/>
                  <a:pt x="554511" y="528968"/>
                  <a:pt x="619271" y="526571"/>
                </a:cubicBezTo>
                <a:cubicBezTo>
                  <a:pt x="415883" y="578096"/>
                  <a:pt x="210471" y="561321"/>
                  <a:pt x="0" y="579294"/>
                </a:cubicBezTo>
                <a:cubicBezTo>
                  <a:pt x="27321" y="615241"/>
                  <a:pt x="62737" y="585286"/>
                  <a:pt x="83986" y="611647"/>
                </a:cubicBezTo>
                <a:cubicBezTo>
                  <a:pt x="63748" y="666766"/>
                  <a:pt x="71844" y="696722"/>
                  <a:pt x="112319" y="700317"/>
                </a:cubicBezTo>
                <a:cubicBezTo>
                  <a:pt x="151782" y="703912"/>
                  <a:pt x="194281" y="684740"/>
                  <a:pt x="215531" y="750643"/>
                </a:cubicBezTo>
                <a:cubicBezTo>
                  <a:pt x="221602" y="771014"/>
                  <a:pt x="259042" y="765023"/>
                  <a:pt x="282315" y="768617"/>
                </a:cubicBezTo>
                <a:cubicBezTo>
                  <a:pt x="332909" y="777005"/>
                  <a:pt x="386539" y="768617"/>
                  <a:pt x="435109" y="794979"/>
                </a:cubicBezTo>
                <a:cubicBezTo>
                  <a:pt x="454335" y="804565"/>
                  <a:pt x="467489" y="811754"/>
                  <a:pt x="457370" y="838116"/>
                </a:cubicBezTo>
                <a:cubicBezTo>
                  <a:pt x="447252" y="865675"/>
                  <a:pt x="460406" y="875261"/>
                  <a:pt x="476596" y="886046"/>
                </a:cubicBezTo>
                <a:cubicBezTo>
                  <a:pt x="488739" y="894433"/>
                  <a:pt x="506953" y="892037"/>
                  <a:pt x="517071" y="917200"/>
                </a:cubicBezTo>
                <a:cubicBezTo>
                  <a:pt x="410824" y="913605"/>
                  <a:pt x="307612" y="893235"/>
                  <a:pt x="202377" y="912407"/>
                </a:cubicBezTo>
                <a:cubicBezTo>
                  <a:pt x="317731" y="960337"/>
                  <a:pt x="444216" y="957940"/>
                  <a:pt x="557546" y="1013060"/>
                </a:cubicBezTo>
                <a:cubicBezTo>
                  <a:pt x="553499" y="1032232"/>
                  <a:pt x="527190" y="1023844"/>
                  <a:pt x="526178" y="1052602"/>
                </a:cubicBezTo>
                <a:cubicBezTo>
                  <a:pt x="585879" y="1082558"/>
                  <a:pt x="657723" y="1062188"/>
                  <a:pt x="720459" y="1106523"/>
                </a:cubicBezTo>
                <a:cubicBezTo>
                  <a:pt x="684032" y="1126893"/>
                  <a:pt x="650640" y="1093342"/>
                  <a:pt x="616236" y="1112514"/>
                </a:cubicBezTo>
                <a:cubicBezTo>
                  <a:pt x="627367" y="1141273"/>
                  <a:pt x="1131283" y="1318613"/>
                  <a:pt x="1222353" y="1337785"/>
                </a:cubicBezTo>
                <a:cubicBezTo>
                  <a:pt x="1407527" y="1377327"/>
                  <a:pt x="1940788" y="1477980"/>
                  <a:pt x="2087511" y="1500747"/>
                </a:cubicBezTo>
                <a:cubicBezTo>
                  <a:pt x="2200841" y="1517522"/>
                  <a:pt x="2313160" y="1530703"/>
                  <a:pt x="2425479" y="1531901"/>
                </a:cubicBezTo>
                <a:cubicBezTo>
                  <a:pt x="2553988" y="1533099"/>
                  <a:pt x="2681485" y="1527108"/>
                  <a:pt x="2809994" y="1522315"/>
                </a:cubicBezTo>
                <a:cubicBezTo>
                  <a:pt x="2858058" y="1520518"/>
                  <a:pt x="2905933" y="1517372"/>
                  <a:pt x="2953618" y="1512448"/>
                </a:cubicBezTo>
                <a:lnTo>
                  <a:pt x="3021543" y="1502657"/>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136" name="Google Shape;136;p6"/>
          <p:cNvSpPr txBox="1">
            <a:spLocks noGrp="1"/>
          </p:cNvSpPr>
          <p:nvPr>
            <p:ph type="title"/>
          </p:nvPr>
        </p:nvSpPr>
        <p:spPr>
          <a:xfrm>
            <a:off x="838200" y="838199"/>
            <a:ext cx="4191000" cy="5338763"/>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dirty="0"/>
              <a:t>Determining your purpose</a:t>
            </a:r>
          </a:p>
        </p:txBody>
      </p:sp>
      <p:sp>
        <p:nvSpPr>
          <p:cNvPr id="137" name="Google Shape;137;p6"/>
          <p:cNvSpPr txBox="1">
            <a:spLocks noGrp="1"/>
          </p:cNvSpPr>
          <p:nvPr>
            <p:ph idx="1"/>
          </p:nvPr>
        </p:nvSpPr>
        <p:spPr>
          <a:xfrm>
            <a:off x="5302332" y="838199"/>
            <a:ext cx="6051468" cy="5338763"/>
          </a:xfrm>
          <a:prstGeom prst="rect">
            <a:avLst/>
          </a:prstGeom>
        </p:spPr>
        <p:txBody>
          <a:bodyPr spcFirstLastPara="1" lIns="0" tIns="45700" rIns="0" bIns="45700" anchor="ctr" anchorCtr="0">
            <a:normAutofit fontScale="92500" lnSpcReduction="10000"/>
          </a:bodyPr>
          <a:lstStyle/>
          <a:p>
            <a:pPr marL="91440" indent="-127000">
              <a:spcBef>
                <a:spcPts val="0"/>
              </a:spcBef>
              <a:buSzPts val="2000"/>
              <a:buFont typeface="Noto Sans Symbols"/>
              <a:buChar char="❖"/>
            </a:pPr>
            <a:r>
              <a:rPr lang="en-US" dirty="0"/>
              <a:t>All acts of communication have general and specific purposes, and the degree to which you can identify these purposes will influence how effective your writing is.</a:t>
            </a:r>
          </a:p>
          <a:p>
            <a:pPr marL="91440" indent="-127000">
              <a:spcBef>
                <a:spcPts val="0"/>
              </a:spcBef>
              <a:buSzPts val="2000"/>
              <a:buFont typeface="Noto Sans Symbols"/>
              <a:buChar char="❖"/>
            </a:pPr>
            <a:endParaRPr lang="en-US" dirty="0"/>
          </a:p>
          <a:p>
            <a:pPr marL="91440" indent="-127000">
              <a:spcBef>
                <a:spcPts val="0"/>
              </a:spcBef>
              <a:buSzPts val="2000"/>
              <a:buFont typeface="Noto Sans Symbols"/>
              <a:buChar char="❖"/>
            </a:pPr>
            <a:r>
              <a:rPr lang="en-US" dirty="0"/>
              <a:t> </a:t>
            </a:r>
            <a:r>
              <a:rPr lang="en-US" b="1" dirty="0"/>
              <a:t>General purposes </a:t>
            </a:r>
            <a:r>
              <a:rPr lang="en-US" dirty="0"/>
              <a:t>involve the overall goal of the communication interaction: to inform, persuade, entertain, facilitate interaction, or motivate a reader </a:t>
            </a:r>
          </a:p>
          <a:p>
            <a:pPr marL="0" indent="0">
              <a:spcBef>
                <a:spcPts val="0"/>
              </a:spcBef>
              <a:buSzPts val="2000"/>
              <a:buNone/>
            </a:pPr>
            <a:endParaRPr lang="en-US" dirty="0"/>
          </a:p>
          <a:p>
            <a:pPr marL="91440" indent="-127000">
              <a:spcBef>
                <a:spcPts val="0"/>
              </a:spcBef>
              <a:buSzPts val="2000"/>
              <a:buFont typeface="Noto Sans Symbols"/>
              <a:buChar char="❖"/>
            </a:pPr>
            <a:r>
              <a:rPr lang="en-US" b="1" dirty="0"/>
              <a:t>Specific purposes: </a:t>
            </a:r>
            <a:r>
              <a:rPr lang="en-US" dirty="0"/>
              <a:t>every piece of writing also has at least one specific purpose, which is the intended outcome; the result that will happen once your written communication has been read.</a:t>
            </a:r>
          </a:p>
        </p:txBody>
      </p:sp>
    </p:spTree>
    <p:extLst>
      <p:ext uri="{BB962C8B-B14F-4D97-AF65-F5344CB8AC3E}">
        <p14:creationId xmlns:p14="http://schemas.microsoft.com/office/powerpoint/2010/main" val="2930961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5"/>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6A8AAC95-3719-4BCD-B710-4160043D92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id="{73A6D7BA-50E4-42FE-A0E3-FC42B7EC43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2767722"/>
            <a:ext cx="3021543" cy="1532055"/>
          </a:xfrm>
          <a:custGeom>
            <a:avLst/>
            <a:gdLst>
              <a:gd name="connsiteX0" fmla="*/ 3021543 w 3021543"/>
              <a:gd name="connsiteY0" fmla="*/ 0 h 1532055"/>
              <a:gd name="connsiteX1" fmla="*/ 2963800 w 3021543"/>
              <a:gd name="connsiteY1" fmla="*/ 7730 h 1532055"/>
              <a:gd name="connsiteX2" fmla="*/ 2793803 w 3021543"/>
              <a:gd name="connsiteY2" fmla="*/ 25704 h 1532055"/>
              <a:gd name="connsiteX3" fmla="*/ 2414348 w 3021543"/>
              <a:gd name="connsiteY3" fmla="*/ 31695 h 1532055"/>
              <a:gd name="connsiteX4" fmla="*/ 2091558 w 3021543"/>
              <a:gd name="connsiteY4" fmla="*/ 29298 h 1532055"/>
              <a:gd name="connsiteX5" fmla="*/ 1645319 w 3021543"/>
              <a:gd name="connsiteY5" fmla="*/ 30497 h 1532055"/>
              <a:gd name="connsiteX6" fmla="*/ 1243602 w 3021543"/>
              <a:gd name="connsiteY6" fmla="*/ 64048 h 1532055"/>
              <a:gd name="connsiteX7" fmla="*/ 753851 w 3021543"/>
              <a:gd name="connsiteY7" fmla="*/ 61651 h 1532055"/>
              <a:gd name="connsiteX8" fmla="*/ 465465 w 3021543"/>
              <a:gd name="connsiteY8" fmla="*/ 123960 h 1532055"/>
              <a:gd name="connsiteX9" fmla="*/ 546416 w 3021543"/>
              <a:gd name="connsiteY9" fmla="*/ 145529 h 1532055"/>
              <a:gd name="connsiteX10" fmla="*/ 689091 w 3021543"/>
              <a:gd name="connsiteY10" fmla="*/ 192260 h 1532055"/>
              <a:gd name="connsiteX11" fmla="*/ 704269 w 3021543"/>
              <a:gd name="connsiteY11" fmla="*/ 222217 h 1532055"/>
              <a:gd name="connsiteX12" fmla="*/ 683020 w 3021543"/>
              <a:gd name="connsiteY12" fmla="*/ 236595 h 1532055"/>
              <a:gd name="connsiteX13" fmla="*/ 621295 w 3021543"/>
              <a:gd name="connsiteY13" fmla="*/ 264155 h 1532055"/>
              <a:gd name="connsiteX14" fmla="*/ 848968 w 3021543"/>
              <a:gd name="connsiteY14" fmla="*/ 304896 h 1532055"/>
              <a:gd name="connsiteX15" fmla="*/ 768018 w 3021543"/>
              <a:gd name="connsiteY15" fmla="*/ 330059 h 1532055"/>
              <a:gd name="connsiteX16" fmla="*/ 684032 w 3021543"/>
              <a:gd name="connsiteY16" fmla="*/ 348032 h 1532055"/>
              <a:gd name="connsiteX17" fmla="*/ 592962 w 3021543"/>
              <a:gd name="connsiteY17" fmla="*/ 361213 h 1532055"/>
              <a:gd name="connsiteX18" fmla="*/ 509988 w 3021543"/>
              <a:gd name="connsiteY18" fmla="*/ 387575 h 1532055"/>
              <a:gd name="connsiteX19" fmla="*/ 726531 w 3021543"/>
              <a:gd name="connsiteY19" fmla="*/ 398359 h 1532055"/>
              <a:gd name="connsiteX20" fmla="*/ 614212 w 3021543"/>
              <a:gd name="connsiteY20" fmla="*/ 422324 h 1532055"/>
              <a:gd name="connsiteX21" fmla="*/ 522131 w 3021543"/>
              <a:gd name="connsiteY21" fmla="*/ 453478 h 1532055"/>
              <a:gd name="connsiteX22" fmla="*/ 457370 w 3021543"/>
              <a:gd name="connsiteY22" fmla="*/ 467857 h 1532055"/>
              <a:gd name="connsiteX23" fmla="*/ 388562 w 3021543"/>
              <a:gd name="connsiteY23" fmla="*/ 471452 h 1532055"/>
              <a:gd name="connsiteX24" fmla="*/ 372372 w 3021543"/>
              <a:gd name="connsiteY24" fmla="*/ 494218 h 1532055"/>
              <a:gd name="connsiteX25" fmla="*/ 393622 w 3021543"/>
              <a:gd name="connsiteY25" fmla="*/ 518184 h 1532055"/>
              <a:gd name="connsiteX26" fmla="*/ 426002 w 3021543"/>
              <a:gd name="connsiteY26" fmla="*/ 520580 h 1532055"/>
              <a:gd name="connsiteX27" fmla="*/ 619271 w 3021543"/>
              <a:gd name="connsiteY27" fmla="*/ 526571 h 1532055"/>
              <a:gd name="connsiteX28" fmla="*/ 0 w 3021543"/>
              <a:gd name="connsiteY28" fmla="*/ 579294 h 1532055"/>
              <a:gd name="connsiteX29" fmla="*/ 83986 w 3021543"/>
              <a:gd name="connsiteY29" fmla="*/ 611647 h 1532055"/>
              <a:gd name="connsiteX30" fmla="*/ 112319 w 3021543"/>
              <a:gd name="connsiteY30" fmla="*/ 700317 h 1532055"/>
              <a:gd name="connsiteX31" fmla="*/ 215531 w 3021543"/>
              <a:gd name="connsiteY31" fmla="*/ 750643 h 1532055"/>
              <a:gd name="connsiteX32" fmla="*/ 282315 w 3021543"/>
              <a:gd name="connsiteY32" fmla="*/ 768617 h 1532055"/>
              <a:gd name="connsiteX33" fmla="*/ 435109 w 3021543"/>
              <a:gd name="connsiteY33" fmla="*/ 794979 h 1532055"/>
              <a:gd name="connsiteX34" fmla="*/ 457370 w 3021543"/>
              <a:gd name="connsiteY34" fmla="*/ 838116 h 1532055"/>
              <a:gd name="connsiteX35" fmla="*/ 476596 w 3021543"/>
              <a:gd name="connsiteY35" fmla="*/ 886046 h 1532055"/>
              <a:gd name="connsiteX36" fmla="*/ 517071 w 3021543"/>
              <a:gd name="connsiteY36" fmla="*/ 917200 h 1532055"/>
              <a:gd name="connsiteX37" fmla="*/ 202377 w 3021543"/>
              <a:gd name="connsiteY37" fmla="*/ 912407 h 1532055"/>
              <a:gd name="connsiteX38" fmla="*/ 557546 w 3021543"/>
              <a:gd name="connsiteY38" fmla="*/ 1013060 h 1532055"/>
              <a:gd name="connsiteX39" fmla="*/ 526178 w 3021543"/>
              <a:gd name="connsiteY39" fmla="*/ 1052602 h 1532055"/>
              <a:gd name="connsiteX40" fmla="*/ 720459 w 3021543"/>
              <a:gd name="connsiteY40" fmla="*/ 1106523 h 1532055"/>
              <a:gd name="connsiteX41" fmla="*/ 616236 w 3021543"/>
              <a:gd name="connsiteY41" fmla="*/ 1112514 h 1532055"/>
              <a:gd name="connsiteX42" fmla="*/ 1222353 w 3021543"/>
              <a:gd name="connsiteY42" fmla="*/ 1337785 h 1532055"/>
              <a:gd name="connsiteX43" fmla="*/ 2087511 w 3021543"/>
              <a:gd name="connsiteY43" fmla="*/ 1500747 h 1532055"/>
              <a:gd name="connsiteX44" fmla="*/ 2425479 w 3021543"/>
              <a:gd name="connsiteY44" fmla="*/ 1531901 h 1532055"/>
              <a:gd name="connsiteX45" fmla="*/ 2809994 w 3021543"/>
              <a:gd name="connsiteY45" fmla="*/ 1522315 h 1532055"/>
              <a:gd name="connsiteX46" fmla="*/ 2953618 w 3021543"/>
              <a:gd name="connsiteY46" fmla="*/ 1512448 h 1532055"/>
              <a:gd name="connsiteX47" fmla="*/ 3021543 w 3021543"/>
              <a:gd name="connsiteY47" fmla="*/ 1502657 h 153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532055">
                <a:moveTo>
                  <a:pt x="3021543" y="0"/>
                </a:moveTo>
                <a:lnTo>
                  <a:pt x="2963800" y="7730"/>
                </a:lnTo>
                <a:cubicBezTo>
                  <a:pt x="2907134" y="14919"/>
                  <a:pt x="2850469" y="24506"/>
                  <a:pt x="2793803" y="25704"/>
                </a:cubicBezTo>
                <a:cubicBezTo>
                  <a:pt x="2667318" y="29298"/>
                  <a:pt x="2539821" y="20911"/>
                  <a:pt x="2414348" y="31695"/>
                </a:cubicBezTo>
                <a:cubicBezTo>
                  <a:pt x="2307089" y="41281"/>
                  <a:pt x="2198818" y="30497"/>
                  <a:pt x="2091558" y="29298"/>
                </a:cubicBezTo>
                <a:cubicBezTo>
                  <a:pt x="1942812" y="28100"/>
                  <a:pt x="1793053" y="19713"/>
                  <a:pt x="1645319" y="30497"/>
                </a:cubicBezTo>
                <a:cubicBezTo>
                  <a:pt x="1510738" y="38885"/>
                  <a:pt x="1376158" y="41281"/>
                  <a:pt x="1243602" y="64048"/>
                </a:cubicBezTo>
                <a:cubicBezTo>
                  <a:pt x="1079677" y="76030"/>
                  <a:pt x="916765" y="68841"/>
                  <a:pt x="753851" y="61651"/>
                </a:cubicBezTo>
                <a:cubicBezTo>
                  <a:pt x="653675" y="56858"/>
                  <a:pt x="554511" y="41281"/>
                  <a:pt x="465465" y="123960"/>
                </a:cubicBezTo>
                <a:cubicBezTo>
                  <a:pt x="489751" y="143132"/>
                  <a:pt x="519095" y="139537"/>
                  <a:pt x="546416" y="145529"/>
                </a:cubicBezTo>
                <a:cubicBezTo>
                  <a:pt x="594986" y="157511"/>
                  <a:pt x="643557" y="169493"/>
                  <a:pt x="689091" y="192260"/>
                </a:cubicBezTo>
                <a:cubicBezTo>
                  <a:pt x="699210" y="197053"/>
                  <a:pt x="708317" y="206639"/>
                  <a:pt x="704269" y="222217"/>
                </a:cubicBezTo>
                <a:cubicBezTo>
                  <a:pt x="701234" y="234199"/>
                  <a:pt x="691115" y="234199"/>
                  <a:pt x="683020" y="236595"/>
                </a:cubicBezTo>
                <a:cubicBezTo>
                  <a:pt x="664806" y="243785"/>
                  <a:pt x="642545" y="238992"/>
                  <a:pt x="621295" y="264155"/>
                </a:cubicBezTo>
                <a:cubicBezTo>
                  <a:pt x="702245" y="277336"/>
                  <a:pt x="780160" y="252172"/>
                  <a:pt x="848968" y="304896"/>
                </a:cubicBezTo>
                <a:cubicBezTo>
                  <a:pt x="823671" y="331257"/>
                  <a:pt x="795339" y="325266"/>
                  <a:pt x="768018" y="330059"/>
                </a:cubicBezTo>
                <a:cubicBezTo>
                  <a:pt x="739685" y="334852"/>
                  <a:pt x="712365" y="343240"/>
                  <a:pt x="684032" y="348032"/>
                </a:cubicBezTo>
                <a:cubicBezTo>
                  <a:pt x="653675" y="354023"/>
                  <a:pt x="623319" y="355222"/>
                  <a:pt x="592962" y="361213"/>
                </a:cubicBezTo>
                <a:cubicBezTo>
                  <a:pt x="567666" y="366006"/>
                  <a:pt x="540345" y="357618"/>
                  <a:pt x="509988" y="387575"/>
                </a:cubicBezTo>
                <a:cubicBezTo>
                  <a:pt x="584867" y="409143"/>
                  <a:pt x="652663" y="376790"/>
                  <a:pt x="726531" y="398359"/>
                </a:cubicBezTo>
                <a:cubicBezTo>
                  <a:pt x="683020" y="417531"/>
                  <a:pt x="647604" y="411539"/>
                  <a:pt x="614212" y="422324"/>
                </a:cubicBezTo>
                <a:cubicBezTo>
                  <a:pt x="583855" y="433108"/>
                  <a:pt x="547428" y="421126"/>
                  <a:pt x="522131" y="453478"/>
                </a:cubicBezTo>
                <a:cubicBezTo>
                  <a:pt x="502905" y="478641"/>
                  <a:pt x="482668" y="482236"/>
                  <a:pt x="457370" y="467857"/>
                </a:cubicBezTo>
                <a:cubicBezTo>
                  <a:pt x="435109" y="454676"/>
                  <a:pt x="410824" y="458271"/>
                  <a:pt x="388562" y="471452"/>
                </a:cubicBezTo>
                <a:cubicBezTo>
                  <a:pt x="380468" y="476245"/>
                  <a:pt x="372372" y="482236"/>
                  <a:pt x="372372" y="494218"/>
                </a:cubicBezTo>
                <a:cubicBezTo>
                  <a:pt x="372372" y="510994"/>
                  <a:pt x="382491" y="515787"/>
                  <a:pt x="393622" y="518184"/>
                </a:cubicBezTo>
                <a:cubicBezTo>
                  <a:pt x="403741" y="520580"/>
                  <a:pt x="415883" y="522977"/>
                  <a:pt x="426002" y="520580"/>
                </a:cubicBezTo>
                <a:cubicBezTo>
                  <a:pt x="490762" y="507399"/>
                  <a:pt x="554511" y="528968"/>
                  <a:pt x="619271" y="526571"/>
                </a:cubicBezTo>
                <a:cubicBezTo>
                  <a:pt x="415883" y="578096"/>
                  <a:pt x="210471" y="561321"/>
                  <a:pt x="0" y="579294"/>
                </a:cubicBezTo>
                <a:cubicBezTo>
                  <a:pt x="27321" y="615241"/>
                  <a:pt x="62737" y="585286"/>
                  <a:pt x="83986" y="611647"/>
                </a:cubicBezTo>
                <a:cubicBezTo>
                  <a:pt x="63748" y="666766"/>
                  <a:pt x="71844" y="696722"/>
                  <a:pt x="112319" y="700317"/>
                </a:cubicBezTo>
                <a:cubicBezTo>
                  <a:pt x="151782" y="703912"/>
                  <a:pt x="194281" y="684740"/>
                  <a:pt x="215531" y="750643"/>
                </a:cubicBezTo>
                <a:cubicBezTo>
                  <a:pt x="221602" y="771014"/>
                  <a:pt x="259042" y="765023"/>
                  <a:pt x="282315" y="768617"/>
                </a:cubicBezTo>
                <a:cubicBezTo>
                  <a:pt x="332909" y="777005"/>
                  <a:pt x="386539" y="768617"/>
                  <a:pt x="435109" y="794979"/>
                </a:cubicBezTo>
                <a:cubicBezTo>
                  <a:pt x="454335" y="804565"/>
                  <a:pt x="467489" y="811754"/>
                  <a:pt x="457370" y="838116"/>
                </a:cubicBezTo>
                <a:cubicBezTo>
                  <a:pt x="447252" y="865675"/>
                  <a:pt x="460406" y="875261"/>
                  <a:pt x="476596" y="886046"/>
                </a:cubicBezTo>
                <a:cubicBezTo>
                  <a:pt x="488739" y="894433"/>
                  <a:pt x="506953" y="892037"/>
                  <a:pt x="517071" y="917200"/>
                </a:cubicBezTo>
                <a:cubicBezTo>
                  <a:pt x="410824" y="913605"/>
                  <a:pt x="307612" y="893235"/>
                  <a:pt x="202377" y="912407"/>
                </a:cubicBezTo>
                <a:cubicBezTo>
                  <a:pt x="317731" y="960337"/>
                  <a:pt x="444216" y="957940"/>
                  <a:pt x="557546" y="1013060"/>
                </a:cubicBezTo>
                <a:cubicBezTo>
                  <a:pt x="553499" y="1032232"/>
                  <a:pt x="527190" y="1023844"/>
                  <a:pt x="526178" y="1052602"/>
                </a:cubicBezTo>
                <a:cubicBezTo>
                  <a:pt x="585879" y="1082558"/>
                  <a:pt x="657723" y="1062188"/>
                  <a:pt x="720459" y="1106523"/>
                </a:cubicBezTo>
                <a:cubicBezTo>
                  <a:pt x="684032" y="1126893"/>
                  <a:pt x="650640" y="1093342"/>
                  <a:pt x="616236" y="1112514"/>
                </a:cubicBezTo>
                <a:cubicBezTo>
                  <a:pt x="627367" y="1141273"/>
                  <a:pt x="1131283" y="1318613"/>
                  <a:pt x="1222353" y="1337785"/>
                </a:cubicBezTo>
                <a:cubicBezTo>
                  <a:pt x="1407527" y="1377327"/>
                  <a:pt x="1940788" y="1477980"/>
                  <a:pt x="2087511" y="1500747"/>
                </a:cubicBezTo>
                <a:cubicBezTo>
                  <a:pt x="2200841" y="1517522"/>
                  <a:pt x="2313160" y="1530703"/>
                  <a:pt x="2425479" y="1531901"/>
                </a:cubicBezTo>
                <a:cubicBezTo>
                  <a:pt x="2553988" y="1533099"/>
                  <a:pt x="2681485" y="1527108"/>
                  <a:pt x="2809994" y="1522315"/>
                </a:cubicBezTo>
                <a:cubicBezTo>
                  <a:pt x="2858058" y="1520518"/>
                  <a:pt x="2905933" y="1517372"/>
                  <a:pt x="2953618" y="1512448"/>
                </a:cubicBezTo>
                <a:lnTo>
                  <a:pt x="3021543" y="1502657"/>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136" name="Google Shape;136;p6"/>
          <p:cNvSpPr txBox="1">
            <a:spLocks noGrp="1"/>
          </p:cNvSpPr>
          <p:nvPr>
            <p:ph type="title"/>
          </p:nvPr>
        </p:nvSpPr>
        <p:spPr>
          <a:xfrm>
            <a:off x="838200" y="838199"/>
            <a:ext cx="4191000" cy="5338763"/>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dirty="0"/>
              <a:t>Determining your purpose</a:t>
            </a:r>
          </a:p>
        </p:txBody>
      </p:sp>
      <p:sp>
        <p:nvSpPr>
          <p:cNvPr id="137" name="Google Shape;137;p6"/>
          <p:cNvSpPr txBox="1">
            <a:spLocks noGrp="1"/>
          </p:cNvSpPr>
          <p:nvPr>
            <p:ph idx="1"/>
          </p:nvPr>
        </p:nvSpPr>
        <p:spPr>
          <a:xfrm>
            <a:off x="5302332" y="838199"/>
            <a:ext cx="6051468" cy="5338763"/>
          </a:xfrm>
          <a:prstGeom prst="rect">
            <a:avLst/>
          </a:prstGeom>
        </p:spPr>
        <p:txBody>
          <a:bodyPr spcFirstLastPara="1" lIns="0" tIns="45700" rIns="0" bIns="45700" anchor="ctr" anchorCtr="0">
            <a:normAutofit/>
          </a:bodyPr>
          <a:lstStyle/>
          <a:p>
            <a:pPr marL="0" indent="0">
              <a:spcBef>
                <a:spcPts val="0"/>
              </a:spcBef>
              <a:buSzPts val="2000"/>
              <a:buNone/>
            </a:pPr>
            <a:endParaRPr lang="en-US" dirty="0"/>
          </a:p>
          <a:p>
            <a:pPr marL="0" indent="0">
              <a:spcBef>
                <a:spcPts val="0"/>
              </a:spcBef>
              <a:buSzPts val="2000"/>
              <a:buNone/>
            </a:pPr>
            <a:r>
              <a:rPr lang="en-US" dirty="0"/>
              <a:t>You will need to cover several predictable elements:</a:t>
            </a:r>
          </a:p>
          <a:p>
            <a:pPr marL="0" indent="0">
              <a:spcBef>
                <a:spcPts val="0"/>
              </a:spcBef>
              <a:buSzPts val="2000"/>
              <a:buNone/>
            </a:pPr>
            <a:r>
              <a:rPr lang="en-US" dirty="0"/>
              <a:t>• Who</a:t>
            </a:r>
          </a:p>
          <a:p>
            <a:pPr marL="0" indent="0">
              <a:spcBef>
                <a:spcPts val="0"/>
              </a:spcBef>
              <a:buSzPts val="2000"/>
              <a:buNone/>
            </a:pPr>
            <a:r>
              <a:rPr lang="en-US" dirty="0"/>
              <a:t>• What</a:t>
            </a:r>
          </a:p>
          <a:p>
            <a:pPr marL="0" indent="0">
              <a:spcBef>
                <a:spcPts val="0"/>
              </a:spcBef>
              <a:buSzPts val="2000"/>
              <a:buNone/>
            </a:pPr>
            <a:r>
              <a:rPr lang="en-US" dirty="0"/>
              <a:t>• When</a:t>
            </a:r>
          </a:p>
          <a:p>
            <a:pPr marL="0" indent="0">
              <a:spcBef>
                <a:spcPts val="0"/>
              </a:spcBef>
              <a:buSzPts val="2000"/>
              <a:buNone/>
            </a:pPr>
            <a:r>
              <a:rPr lang="en-US" dirty="0"/>
              <a:t>• Where</a:t>
            </a:r>
          </a:p>
          <a:p>
            <a:pPr marL="0" indent="0">
              <a:spcBef>
                <a:spcPts val="0"/>
              </a:spcBef>
              <a:buSzPts val="2000"/>
              <a:buNone/>
            </a:pPr>
            <a:r>
              <a:rPr lang="en-US" dirty="0"/>
              <a:t>• How</a:t>
            </a:r>
          </a:p>
          <a:p>
            <a:pPr marL="0" indent="0">
              <a:spcBef>
                <a:spcPts val="0"/>
              </a:spcBef>
              <a:buSzPts val="2000"/>
              <a:buNone/>
            </a:pPr>
            <a:r>
              <a:rPr lang="en-US" dirty="0"/>
              <a:t>• Why</a:t>
            </a:r>
          </a:p>
        </p:txBody>
      </p:sp>
    </p:spTree>
    <p:extLst>
      <p:ext uri="{BB962C8B-B14F-4D97-AF65-F5344CB8AC3E}">
        <p14:creationId xmlns:p14="http://schemas.microsoft.com/office/powerpoint/2010/main" val="2947863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6"/>
          <p:cNvSpPr txBox="1">
            <a:spLocks noGrp="1"/>
          </p:cNvSpPr>
          <p:nvPr>
            <p:ph type="title"/>
          </p:nvPr>
        </p:nvSpPr>
        <p:spPr>
          <a:xfrm>
            <a:off x="838200" y="838199"/>
            <a:ext cx="4191000" cy="5338763"/>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dirty="0"/>
              <a:t>3. General Revision Points to Consider</a:t>
            </a:r>
          </a:p>
        </p:txBody>
      </p:sp>
      <p:sp>
        <p:nvSpPr>
          <p:cNvPr id="137" name="Google Shape;137;p6"/>
          <p:cNvSpPr txBox="1">
            <a:spLocks noGrp="1"/>
          </p:cNvSpPr>
          <p:nvPr>
            <p:ph idx="1"/>
          </p:nvPr>
        </p:nvSpPr>
        <p:spPr>
          <a:xfrm>
            <a:off x="5302332" y="838199"/>
            <a:ext cx="6051468" cy="5338763"/>
          </a:xfrm>
          <a:prstGeom prst="rect">
            <a:avLst/>
          </a:prstGeom>
        </p:spPr>
        <p:txBody>
          <a:bodyPr spcFirstLastPara="1" lIns="0" tIns="45700" rIns="0" bIns="45700" anchor="ctr" anchorCtr="0">
            <a:normAutofit/>
          </a:bodyPr>
          <a:lstStyle/>
          <a:p>
            <a:pPr marL="91440" indent="-127000">
              <a:spcBef>
                <a:spcPts val="0"/>
              </a:spcBef>
              <a:buSzPts val="2000"/>
              <a:buFont typeface="Noto Sans Symbols"/>
              <a:buChar char="❖"/>
            </a:pPr>
            <a:r>
              <a:rPr lang="en-US" dirty="0"/>
              <a:t>Evaluate Content </a:t>
            </a:r>
            <a:endParaRPr lang="en-US" dirty="0">
              <a:cs typeface="Calibri"/>
            </a:endParaRPr>
          </a:p>
          <a:p>
            <a:pPr marL="91440" indent="-127000">
              <a:spcBef>
                <a:spcPts val="1400"/>
              </a:spcBef>
              <a:buSzPts val="2000"/>
              <a:buFont typeface="Noto Sans Symbols"/>
              <a:buChar char="❖"/>
            </a:pPr>
            <a:r>
              <a:rPr lang="en-US" dirty="0"/>
              <a:t>Evaluate Organization </a:t>
            </a:r>
            <a:endParaRPr lang="en-US" dirty="0">
              <a:cs typeface="Calibri"/>
            </a:endParaRPr>
          </a:p>
          <a:p>
            <a:pPr marL="91440" lvl="0" indent="-127000" rtl="0">
              <a:spcBef>
                <a:spcPts val="1400"/>
              </a:spcBef>
              <a:spcAft>
                <a:spcPts val="0"/>
              </a:spcAft>
              <a:buSzPts val="2000"/>
              <a:buFont typeface="Noto Sans Symbols"/>
              <a:buChar char="❖"/>
            </a:pPr>
            <a:r>
              <a:rPr lang="en-US" dirty="0"/>
              <a:t>Evaluate Style</a:t>
            </a:r>
            <a:endParaRPr lang="en-US" dirty="0">
              <a:cs typeface="Calibri"/>
            </a:endParaRPr>
          </a:p>
          <a:p>
            <a:pPr marL="91440" lvl="0" indent="-127000" rtl="0">
              <a:spcBef>
                <a:spcPts val="1400"/>
              </a:spcBef>
              <a:spcAft>
                <a:spcPts val="0"/>
              </a:spcAft>
              <a:buSzPts val="2000"/>
              <a:buFont typeface="Noto Sans Symbols"/>
              <a:buChar char="❖"/>
            </a:pPr>
            <a:r>
              <a:rPr lang="en-US" dirty="0"/>
              <a:t>Evaluate Readability</a:t>
            </a:r>
            <a:endParaRPr lang="en-US" dirty="0">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1"/>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36A8C8BD-71C3-4C0F-57ED-D68F5E21B875}"/>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5732" r="150" b="-1"/>
          <a:stretch/>
        </p:blipFill>
        <p:spPr>
          <a:xfrm>
            <a:off x="2522356" y="10"/>
            <a:ext cx="9669642" cy="6857990"/>
          </a:xfrm>
          <a:prstGeom prst="rect">
            <a:avLst/>
          </a:prstGeom>
        </p:spPr>
      </p:pic>
      <p:sp>
        <p:nvSpPr>
          <p:cNvPr id="86" name="Rectangle 8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Google Shape;142;p7"/>
          <p:cNvSpPr txBox="1">
            <a:spLocks noGrp="1"/>
          </p:cNvSpPr>
          <p:nvPr>
            <p:ph type="title"/>
          </p:nvPr>
        </p:nvSpPr>
        <p:spPr>
          <a:xfrm>
            <a:off x="838200" y="365125"/>
            <a:ext cx="3822189" cy="1899912"/>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sz="4000"/>
              <a:t>Activity</a:t>
            </a:r>
          </a:p>
        </p:txBody>
      </p:sp>
      <p:sp>
        <p:nvSpPr>
          <p:cNvPr id="143" name="Google Shape;143;p7"/>
          <p:cNvSpPr txBox="1">
            <a:spLocks noGrp="1"/>
          </p:cNvSpPr>
          <p:nvPr>
            <p:ph idx="1"/>
          </p:nvPr>
        </p:nvSpPr>
        <p:spPr>
          <a:xfrm>
            <a:off x="838200" y="2434201"/>
            <a:ext cx="2815959" cy="3742762"/>
          </a:xfrm>
          <a:prstGeom prst="rect">
            <a:avLst/>
          </a:prstGeom>
        </p:spPr>
        <p:txBody>
          <a:bodyPr spcFirstLastPara="1" vert="horz" lIns="0" tIns="45700" rIns="0" bIns="45700" rtlCol="0" anchor="t" anchorCtr="0">
            <a:normAutofit/>
          </a:bodyPr>
          <a:lstStyle/>
          <a:p>
            <a:pPr marL="91440" lvl="0" indent="-127000" rtl="0">
              <a:lnSpc>
                <a:spcPct val="150000"/>
              </a:lnSpc>
              <a:spcBef>
                <a:spcPts val="0"/>
              </a:spcBef>
              <a:spcAft>
                <a:spcPts val="600"/>
              </a:spcAft>
              <a:buSzPts val="2000"/>
              <a:buChar char=" "/>
            </a:pPr>
            <a:r>
              <a:rPr lang="en-US" sz="2000" dirty="0"/>
              <a:t>Find a particularly good example of writing according to the above criteria. Review it and share it with your classmates. </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7"/>
        <p:cNvGrpSpPr/>
        <p:nvPr/>
      </p:nvGrpSpPr>
      <p:grpSpPr>
        <a:xfrm>
          <a:off x="0" y="0"/>
          <a:ext cx="0" cy="0"/>
          <a:chOff x="0" y="0"/>
          <a:chExt cx="0" cy="0"/>
        </a:xfrm>
      </p:grpSpPr>
      <p:sp useBgFill="1">
        <p:nvSpPr>
          <p:cNvPr id="90" name="Rectangle 89">
            <a:extLst>
              <a:ext uri="{FF2B5EF4-FFF2-40B4-BE49-F238E27FC236}">
                <a16:creationId xmlns:a16="http://schemas.microsoft.com/office/drawing/2014/main" id="{6A8AAC95-3719-4BCD-B710-4160043D92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Shape 91">
            <a:extLst>
              <a:ext uri="{FF2B5EF4-FFF2-40B4-BE49-F238E27FC236}">
                <a16:creationId xmlns:a16="http://schemas.microsoft.com/office/drawing/2014/main" id="{73A6D7BA-50E4-42FE-A0E3-FC42B7EC43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2767722"/>
            <a:ext cx="3021543" cy="1532055"/>
          </a:xfrm>
          <a:custGeom>
            <a:avLst/>
            <a:gdLst>
              <a:gd name="connsiteX0" fmla="*/ 3021543 w 3021543"/>
              <a:gd name="connsiteY0" fmla="*/ 0 h 1532055"/>
              <a:gd name="connsiteX1" fmla="*/ 2963800 w 3021543"/>
              <a:gd name="connsiteY1" fmla="*/ 7730 h 1532055"/>
              <a:gd name="connsiteX2" fmla="*/ 2793803 w 3021543"/>
              <a:gd name="connsiteY2" fmla="*/ 25704 h 1532055"/>
              <a:gd name="connsiteX3" fmla="*/ 2414348 w 3021543"/>
              <a:gd name="connsiteY3" fmla="*/ 31695 h 1532055"/>
              <a:gd name="connsiteX4" fmla="*/ 2091558 w 3021543"/>
              <a:gd name="connsiteY4" fmla="*/ 29298 h 1532055"/>
              <a:gd name="connsiteX5" fmla="*/ 1645319 w 3021543"/>
              <a:gd name="connsiteY5" fmla="*/ 30497 h 1532055"/>
              <a:gd name="connsiteX6" fmla="*/ 1243602 w 3021543"/>
              <a:gd name="connsiteY6" fmla="*/ 64048 h 1532055"/>
              <a:gd name="connsiteX7" fmla="*/ 753851 w 3021543"/>
              <a:gd name="connsiteY7" fmla="*/ 61651 h 1532055"/>
              <a:gd name="connsiteX8" fmla="*/ 465465 w 3021543"/>
              <a:gd name="connsiteY8" fmla="*/ 123960 h 1532055"/>
              <a:gd name="connsiteX9" fmla="*/ 546416 w 3021543"/>
              <a:gd name="connsiteY9" fmla="*/ 145529 h 1532055"/>
              <a:gd name="connsiteX10" fmla="*/ 689091 w 3021543"/>
              <a:gd name="connsiteY10" fmla="*/ 192260 h 1532055"/>
              <a:gd name="connsiteX11" fmla="*/ 704269 w 3021543"/>
              <a:gd name="connsiteY11" fmla="*/ 222217 h 1532055"/>
              <a:gd name="connsiteX12" fmla="*/ 683020 w 3021543"/>
              <a:gd name="connsiteY12" fmla="*/ 236595 h 1532055"/>
              <a:gd name="connsiteX13" fmla="*/ 621295 w 3021543"/>
              <a:gd name="connsiteY13" fmla="*/ 264155 h 1532055"/>
              <a:gd name="connsiteX14" fmla="*/ 848968 w 3021543"/>
              <a:gd name="connsiteY14" fmla="*/ 304896 h 1532055"/>
              <a:gd name="connsiteX15" fmla="*/ 768018 w 3021543"/>
              <a:gd name="connsiteY15" fmla="*/ 330059 h 1532055"/>
              <a:gd name="connsiteX16" fmla="*/ 684032 w 3021543"/>
              <a:gd name="connsiteY16" fmla="*/ 348032 h 1532055"/>
              <a:gd name="connsiteX17" fmla="*/ 592962 w 3021543"/>
              <a:gd name="connsiteY17" fmla="*/ 361213 h 1532055"/>
              <a:gd name="connsiteX18" fmla="*/ 509988 w 3021543"/>
              <a:gd name="connsiteY18" fmla="*/ 387575 h 1532055"/>
              <a:gd name="connsiteX19" fmla="*/ 726531 w 3021543"/>
              <a:gd name="connsiteY19" fmla="*/ 398359 h 1532055"/>
              <a:gd name="connsiteX20" fmla="*/ 614212 w 3021543"/>
              <a:gd name="connsiteY20" fmla="*/ 422324 h 1532055"/>
              <a:gd name="connsiteX21" fmla="*/ 522131 w 3021543"/>
              <a:gd name="connsiteY21" fmla="*/ 453478 h 1532055"/>
              <a:gd name="connsiteX22" fmla="*/ 457370 w 3021543"/>
              <a:gd name="connsiteY22" fmla="*/ 467857 h 1532055"/>
              <a:gd name="connsiteX23" fmla="*/ 388562 w 3021543"/>
              <a:gd name="connsiteY23" fmla="*/ 471452 h 1532055"/>
              <a:gd name="connsiteX24" fmla="*/ 372372 w 3021543"/>
              <a:gd name="connsiteY24" fmla="*/ 494218 h 1532055"/>
              <a:gd name="connsiteX25" fmla="*/ 393622 w 3021543"/>
              <a:gd name="connsiteY25" fmla="*/ 518184 h 1532055"/>
              <a:gd name="connsiteX26" fmla="*/ 426002 w 3021543"/>
              <a:gd name="connsiteY26" fmla="*/ 520580 h 1532055"/>
              <a:gd name="connsiteX27" fmla="*/ 619271 w 3021543"/>
              <a:gd name="connsiteY27" fmla="*/ 526571 h 1532055"/>
              <a:gd name="connsiteX28" fmla="*/ 0 w 3021543"/>
              <a:gd name="connsiteY28" fmla="*/ 579294 h 1532055"/>
              <a:gd name="connsiteX29" fmla="*/ 83986 w 3021543"/>
              <a:gd name="connsiteY29" fmla="*/ 611647 h 1532055"/>
              <a:gd name="connsiteX30" fmla="*/ 112319 w 3021543"/>
              <a:gd name="connsiteY30" fmla="*/ 700317 h 1532055"/>
              <a:gd name="connsiteX31" fmla="*/ 215531 w 3021543"/>
              <a:gd name="connsiteY31" fmla="*/ 750643 h 1532055"/>
              <a:gd name="connsiteX32" fmla="*/ 282315 w 3021543"/>
              <a:gd name="connsiteY32" fmla="*/ 768617 h 1532055"/>
              <a:gd name="connsiteX33" fmla="*/ 435109 w 3021543"/>
              <a:gd name="connsiteY33" fmla="*/ 794979 h 1532055"/>
              <a:gd name="connsiteX34" fmla="*/ 457370 w 3021543"/>
              <a:gd name="connsiteY34" fmla="*/ 838116 h 1532055"/>
              <a:gd name="connsiteX35" fmla="*/ 476596 w 3021543"/>
              <a:gd name="connsiteY35" fmla="*/ 886046 h 1532055"/>
              <a:gd name="connsiteX36" fmla="*/ 517071 w 3021543"/>
              <a:gd name="connsiteY36" fmla="*/ 917200 h 1532055"/>
              <a:gd name="connsiteX37" fmla="*/ 202377 w 3021543"/>
              <a:gd name="connsiteY37" fmla="*/ 912407 h 1532055"/>
              <a:gd name="connsiteX38" fmla="*/ 557546 w 3021543"/>
              <a:gd name="connsiteY38" fmla="*/ 1013060 h 1532055"/>
              <a:gd name="connsiteX39" fmla="*/ 526178 w 3021543"/>
              <a:gd name="connsiteY39" fmla="*/ 1052602 h 1532055"/>
              <a:gd name="connsiteX40" fmla="*/ 720459 w 3021543"/>
              <a:gd name="connsiteY40" fmla="*/ 1106523 h 1532055"/>
              <a:gd name="connsiteX41" fmla="*/ 616236 w 3021543"/>
              <a:gd name="connsiteY41" fmla="*/ 1112514 h 1532055"/>
              <a:gd name="connsiteX42" fmla="*/ 1222353 w 3021543"/>
              <a:gd name="connsiteY42" fmla="*/ 1337785 h 1532055"/>
              <a:gd name="connsiteX43" fmla="*/ 2087511 w 3021543"/>
              <a:gd name="connsiteY43" fmla="*/ 1500747 h 1532055"/>
              <a:gd name="connsiteX44" fmla="*/ 2425479 w 3021543"/>
              <a:gd name="connsiteY44" fmla="*/ 1531901 h 1532055"/>
              <a:gd name="connsiteX45" fmla="*/ 2809994 w 3021543"/>
              <a:gd name="connsiteY45" fmla="*/ 1522315 h 1532055"/>
              <a:gd name="connsiteX46" fmla="*/ 2953618 w 3021543"/>
              <a:gd name="connsiteY46" fmla="*/ 1512448 h 1532055"/>
              <a:gd name="connsiteX47" fmla="*/ 3021543 w 3021543"/>
              <a:gd name="connsiteY47" fmla="*/ 1502657 h 153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532055">
                <a:moveTo>
                  <a:pt x="3021543" y="0"/>
                </a:moveTo>
                <a:lnTo>
                  <a:pt x="2963800" y="7730"/>
                </a:lnTo>
                <a:cubicBezTo>
                  <a:pt x="2907134" y="14919"/>
                  <a:pt x="2850469" y="24506"/>
                  <a:pt x="2793803" y="25704"/>
                </a:cubicBezTo>
                <a:cubicBezTo>
                  <a:pt x="2667318" y="29298"/>
                  <a:pt x="2539821" y="20911"/>
                  <a:pt x="2414348" y="31695"/>
                </a:cubicBezTo>
                <a:cubicBezTo>
                  <a:pt x="2307089" y="41281"/>
                  <a:pt x="2198818" y="30497"/>
                  <a:pt x="2091558" y="29298"/>
                </a:cubicBezTo>
                <a:cubicBezTo>
                  <a:pt x="1942812" y="28100"/>
                  <a:pt x="1793053" y="19713"/>
                  <a:pt x="1645319" y="30497"/>
                </a:cubicBezTo>
                <a:cubicBezTo>
                  <a:pt x="1510738" y="38885"/>
                  <a:pt x="1376158" y="41281"/>
                  <a:pt x="1243602" y="64048"/>
                </a:cubicBezTo>
                <a:cubicBezTo>
                  <a:pt x="1079677" y="76030"/>
                  <a:pt x="916765" y="68841"/>
                  <a:pt x="753851" y="61651"/>
                </a:cubicBezTo>
                <a:cubicBezTo>
                  <a:pt x="653675" y="56858"/>
                  <a:pt x="554511" y="41281"/>
                  <a:pt x="465465" y="123960"/>
                </a:cubicBezTo>
                <a:cubicBezTo>
                  <a:pt x="489751" y="143132"/>
                  <a:pt x="519095" y="139537"/>
                  <a:pt x="546416" y="145529"/>
                </a:cubicBezTo>
                <a:cubicBezTo>
                  <a:pt x="594986" y="157511"/>
                  <a:pt x="643557" y="169493"/>
                  <a:pt x="689091" y="192260"/>
                </a:cubicBezTo>
                <a:cubicBezTo>
                  <a:pt x="699210" y="197053"/>
                  <a:pt x="708317" y="206639"/>
                  <a:pt x="704269" y="222217"/>
                </a:cubicBezTo>
                <a:cubicBezTo>
                  <a:pt x="701234" y="234199"/>
                  <a:pt x="691115" y="234199"/>
                  <a:pt x="683020" y="236595"/>
                </a:cubicBezTo>
                <a:cubicBezTo>
                  <a:pt x="664806" y="243785"/>
                  <a:pt x="642545" y="238992"/>
                  <a:pt x="621295" y="264155"/>
                </a:cubicBezTo>
                <a:cubicBezTo>
                  <a:pt x="702245" y="277336"/>
                  <a:pt x="780160" y="252172"/>
                  <a:pt x="848968" y="304896"/>
                </a:cubicBezTo>
                <a:cubicBezTo>
                  <a:pt x="823671" y="331257"/>
                  <a:pt x="795339" y="325266"/>
                  <a:pt x="768018" y="330059"/>
                </a:cubicBezTo>
                <a:cubicBezTo>
                  <a:pt x="739685" y="334852"/>
                  <a:pt x="712365" y="343240"/>
                  <a:pt x="684032" y="348032"/>
                </a:cubicBezTo>
                <a:cubicBezTo>
                  <a:pt x="653675" y="354023"/>
                  <a:pt x="623319" y="355222"/>
                  <a:pt x="592962" y="361213"/>
                </a:cubicBezTo>
                <a:cubicBezTo>
                  <a:pt x="567666" y="366006"/>
                  <a:pt x="540345" y="357618"/>
                  <a:pt x="509988" y="387575"/>
                </a:cubicBezTo>
                <a:cubicBezTo>
                  <a:pt x="584867" y="409143"/>
                  <a:pt x="652663" y="376790"/>
                  <a:pt x="726531" y="398359"/>
                </a:cubicBezTo>
                <a:cubicBezTo>
                  <a:pt x="683020" y="417531"/>
                  <a:pt x="647604" y="411539"/>
                  <a:pt x="614212" y="422324"/>
                </a:cubicBezTo>
                <a:cubicBezTo>
                  <a:pt x="583855" y="433108"/>
                  <a:pt x="547428" y="421126"/>
                  <a:pt x="522131" y="453478"/>
                </a:cubicBezTo>
                <a:cubicBezTo>
                  <a:pt x="502905" y="478641"/>
                  <a:pt x="482668" y="482236"/>
                  <a:pt x="457370" y="467857"/>
                </a:cubicBezTo>
                <a:cubicBezTo>
                  <a:pt x="435109" y="454676"/>
                  <a:pt x="410824" y="458271"/>
                  <a:pt x="388562" y="471452"/>
                </a:cubicBezTo>
                <a:cubicBezTo>
                  <a:pt x="380468" y="476245"/>
                  <a:pt x="372372" y="482236"/>
                  <a:pt x="372372" y="494218"/>
                </a:cubicBezTo>
                <a:cubicBezTo>
                  <a:pt x="372372" y="510994"/>
                  <a:pt x="382491" y="515787"/>
                  <a:pt x="393622" y="518184"/>
                </a:cubicBezTo>
                <a:cubicBezTo>
                  <a:pt x="403741" y="520580"/>
                  <a:pt x="415883" y="522977"/>
                  <a:pt x="426002" y="520580"/>
                </a:cubicBezTo>
                <a:cubicBezTo>
                  <a:pt x="490762" y="507399"/>
                  <a:pt x="554511" y="528968"/>
                  <a:pt x="619271" y="526571"/>
                </a:cubicBezTo>
                <a:cubicBezTo>
                  <a:pt x="415883" y="578096"/>
                  <a:pt x="210471" y="561321"/>
                  <a:pt x="0" y="579294"/>
                </a:cubicBezTo>
                <a:cubicBezTo>
                  <a:pt x="27321" y="615241"/>
                  <a:pt x="62737" y="585286"/>
                  <a:pt x="83986" y="611647"/>
                </a:cubicBezTo>
                <a:cubicBezTo>
                  <a:pt x="63748" y="666766"/>
                  <a:pt x="71844" y="696722"/>
                  <a:pt x="112319" y="700317"/>
                </a:cubicBezTo>
                <a:cubicBezTo>
                  <a:pt x="151782" y="703912"/>
                  <a:pt x="194281" y="684740"/>
                  <a:pt x="215531" y="750643"/>
                </a:cubicBezTo>
                <a:cubicBezTo>
                  <a:pt x="221602" y="771014"/>
                  <a:pt x="259042" y="765023"/>
                  <a:pt x="282315" y="768617"/>
                </a:cubicBezTo>
                <a:cubicBezTo>
                  <a:pt x="332909" y="777005"/>
                  <a:pt x="386539" y="768617"/>
                  <a:pt x="435109" y="794979"/>
                </a:cubicBezTo>
                <a:cubicBezTo>
                  <a:pt x="454335" y="804565"/>
                  <a:pt x="467489" y="811754"/>
                  <a:pt x="457370" y="838116"/>
                </a:cubicBezTo>
                <a:cubicBezTo>
                  <a:pt x="447252" y="865675"/>
                  <a:pt x="460406" y="875261"/>
                  <a:pt x="476596" y="886046"/>
                </a:cubicBezTo>
                <a:cubicBezTo>
                  <a:pt x="488739" y="894433"/>
                  <a:pt x="506953" y="892037"/>
                  <a:pt x="517071" y="917200"/>
                </a:cubicBezTo>
                <a:cubicBezTo>
                  <a:pt x="410824" y="913605"/>
                  <a:pt x="307612" y="893235"/>
                  <a:pt x="202377" y="912407"/>
                </a:cubicBezTo>
                <a:cubicBezTo>
                  <a:pt x="317731" y="960337"/>
                  <a:pt x="444216" y="957940"/>
                  <a:pt x="557546" y="1013060"/>
                </a:cubicBezTo>
                <a:cubicBezTo>
                  <a:pt x="553499" y="1032232"/>
                  <a:pt x="527190" y="1023844"/>
                  <a:pt x="526178" y="1052602"/>
                </a:cubicBezTo>
                <a:cubicBezTo>
                  <a:pt x="585879" y="1082558"/>
                  <a:pt x="657723" y="1062188"/>
                  <a:pt x="720459" y="1106523"/>
                </a:cubicBezTo>
                <a:cubicBezTo>
                  <a:pt x="684032" y="1126893"/>
                  <a:pt x="650640" y="1093342"/>
                  <a:pt x="616236" y="1112514"/>
                </a:cubicBezTo>
                <a:cubicBezTo>
                  <a:pt x="627367" y="1141273"/>
                  <a:pt x="1131283" y="1318613"/>
                  <a:pt x="1222353" y="1337785"/>
                </a:cubicBezTo>
                <a:cubicBezTo>
                  <a:pt x="1407527" y="1377327"/>
                  <a:pt x="1940788" y="1477980"/>
                  <a:pt x="2087511" y="1500747"/>
                </a:cubicBezTo>
                <a:cubicBezTo>
                  <a:pt x="2200841" y="1517522"/>
                  <a:pt x="2313160" y="1530703"/>
                  <a:pt x="2425479" y="1531901"/>
                </a:cubicBezTo>
                <a:cubicBezTo>
                  <a:pt x="2553988" y="1533099"/>
                  <a:pt x="2681485" y="1527108"/>
                  <a:pt x="2809994" y="1522315"/>
                </a:cubicBezTo>
                <a:cubicBezTo>
                  <a:pt x="2858058" y="1520518"/>
                  <a:pt x="2905933" y="1517372"/>
                  <a:pt x="2953618" y="1512448"/>
                </a:cubicBezTo>
                <a:lnTo>
                  <a:pt x="3021543" y="1502657"/>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148" name="Google Shape;148;p8"/>
          <p:cNvSpPr txBox="1">
            <a:spLocks noGrp="1"/>
          </p:cNvSpPr>
          <p:nvPr>
            <p:ph type="title"/>
          </p:nvPr>
        </p:nvSpPr>
        <p:spPr>
          <a:xfrm>
            <a:off x="838200" y="838199"/>
            <a:ext cx="4191000" cy="5338763"/>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dirty="0"/>
              <a:t>4. Specific Revision Points to Consider </a:t>
            </a:r>
          </a:p>
        </p:txBody>
      </p:sp>
      <p:sp>
        <p:nvSpPr>
          <p:cNvPr id="149" name="Google Shape;149;p8"/>
          <p:cNvSpPr txBox="1">
            <a:spLocks noGrp="1"/>
          </p:cNvSpPr>
          <p:nvPr>
            <p:ph idx="1"/>
          </p:nvPr>
        </p:nvSpPr>
        <p:spPr>
          <a:xfrm>
            <a:off x="5302332" y="838199"/>
            <a:ext cx="6051468" cy="5338763"/>
          </a:xfrm>
          <a:prstGeom prst="rect">
            <a:avLst/>
          </a:prstGeom>
        </p:spPr>
        <p:txBody>
          <a:bodyPr spcFirstLastPara="1" lIns="0" tIns="45700" rIns="0" bIns="45700" anchor="ctr" anchorCtr="0">
            <a:normAutofit/>
          </a:bodyPr>
          <a:lstStyle/>
          <a:p>
            <a:pPr marL="457200" indent="-457200">
              <a:spcBef>
                <a:spcPts val="0"/>
              </a:spcBef>
              <a:buSzPts val="2000"/>
              <a:buFont typeface="Calibri"/>
              <a:buAutoNum type="arabicPeriod"/>
            </a:pPr>
            <a:r>
              <a:rPr lang="en-US" dirty="0"/>
              <a:t>Format </a:t>
            </a:r>
            <a:endParaRPr lang="en-US" dirty="0">
              <a:cs typeface="Calibri"/>
            </a:endParaRPr>
          </a:p>
          <a:p>
            <a:pPr marL="457200" indent="-457200">
              <a:spcBef>
                <a:spcPts val="1400"/>
              </a:spcBef>
              <a:buSzPts val="2000"/>
              <a:buFont typeface="Calibri"/>
              <a:buAutoNum type="arabicPeriod"/>
            </a:pPr>
            <a:r>
              <a:rPr lang="en-US" dirty="0"/>
              <a:t>Facts </a:t>
            </a:r>
            <a:endParaRPr lang="en-US" dirty="0">
              <a:cs typeface="Calibri"/>
            </a:endParaRPr>
          </a:p>
          <a:p>
            <a:pPr marL="457200" indent="-457200">
              <a:spcBef>
                <a:spcPts val="1400"/>
              </a:spcBef>
              <a:buSzPts val="2000"/>
              <a:buFont typeface="Calibri"/>
              <a:buAutoNum type="arabicPeriod"/>
            </a:pPr>
            <a:r>
              <a:rPr lang="en-US" dirty="0"/>
              <a:t>Names </a:t>
            </a:r>
            <a:endParaRPr lang="en-US" dirty="0">
              <a:cs typeface="Calibri"/>
            </a:endParaRPr>
          </a:p>
          <a:p>
            <a:pPr marL="457200" indent="-457200">
              <a:spcBef>
                <a:spcPts val="1400"/>
              </a:spcBef>
              <a:buSzPts val="2000"/>
              <a:buFont typeface="Calibri"/>
              <a:buAutoNum type="arabicPeriod"/>
            </a:pPr>
            <a:r>
              <a:rPr lang="en-US" dirty="0"/>
              <a:t>Spelling </a:t>
            </a:r>
            <a:endParaRPr lang="en-US" dirty="0">
              <a:cs typeface="Calibri"/>
            </a:endParaRPr>
          </a:p>
          <a:p>
            <a:pPr marL="457200" indent="-457200">
              <a:spcBef>
                <a:spcPts val="1400"/>
              </a:spcBef>
              <a:buSzPts val="2000"/>
              <a:buFont typeface="Calibri"/>
              <a:buAutoNum type="arabicPeriod"/>
            </a:pPr>
            <a:r>
              <a:rPr lang="en-US" dirty="0"/>
              <a:t>Punctuation </a:t>
            </a:r>
            <a:endParaRPr lang="en-US" dirty="0">
              <a:cs typeface="Calibri"/>
            </a:endParaRPr>
          </a:p>
          <a:p>
            <a:pPr marL="457200" lvl="0" indent="-457200" rtl="0">
              <a:spcBef>
                <a:spcPts val="1400"/>
              </a:spcBef>
              <a:spcAft>
                <a:spcPts val="0"/>
              </a:spcAft>
              <a:buSzPts val="2000"/>
              <a:buFont typeface="Calibri"/>
              <a:buAutoNum type="arabicPeriod"/>
            </a:pPr>
            <a:r>
              <a:rPr lang="en-US" dirty="0"/>
              <a:t>Grammar</a:t>
            </a:r>
            <a:endParaRPr lang="en-US" dirty="0">
              <a:cs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3"/>
        <p:cNvGrpSpPr/>
        <p:nvPr/>
      </p:nvGrpSpPr>
      <p:grpSpPr>
        <a:xfrm>
          <a:off x="0" y="0"/>
          <a:ext cx="0" cy="0"/>
          <a:chOff x="0" y="0"/>
          <a:chExt cx="0" cy="0"/>
        </a:xfrm>
      </p:grpSpPr>
      <p:pic>
        <p:nvPicPr>
          <p:cNvPr id="2" name="Picture 2" descr="Free photo People Classmates University Campus Students - Max Pixel">
            <a:extLst>
              <a:ext uri="{FF2B5EF4-FFF2-40B4-BE49-F238E27FC236}">
                <a16:creationId xmlns:a16="http://schemas.microsoft.com/office/drawing/2014/main" id="{3B58F95D-CD2D-66FB-F4B6-D4858E75421B}"/>
              </a:ext>
            </a:extLst>
          </p:cNvPr>
          <p:cNvPicPr>
            <a:picLocks noChangeAspect="1"/>
          </p:cNvPicPr>
          <p:nvPr/>
        </p:nvPicPr>
        <p:blipFill rotWithShape="1">
          <a:blip r:embed="rId3"/>
          <a:srcRect t="13782" r="9091" b="9609"/>
          <a:stretch/>
        </p:blipFill>
        <p:spPr>
          <a:xfrm>
            <a:off x="20" y="10"/>
            <a:ext cx="12191980" cy="6857990"/>
          </a:xfrm>
          <a:prstGeom prst="rect">
            <a:avLst/>
          </a:prstGeom>
        </p:spPr>
      </p:pic>
      <p:sp>
        <p:nvSpPr>
          <p:cNvPr id="162" name="Rectangle 159">
            <a:extLst>
              <a:ext uri="{FF2B5EF4-FFF2-40B4-BE49-F238E27FC236}">
                <a16:creationId xmlns:a16="http://schemas.microsoft.com/office/drawing/2014/main" id="{2B1D4F77-A17C-43D7-B7FA-545148E4E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Google Shape;154;p9"/>
          <p:cNvSpPr txBox="1">
            <a:spLocks noGrp="1"/>
          </p:cNvSpPr>
          <p:nvPr>
            <p:ph type="title"/>
          </p:nvPr>
        </p:nvSpPr>
        <p:spPr>
          <a:xfrm>
            <a:off x="594805" y="640263"/>
            <a:ext cx="3759240" cy="1344975"/>
          </a:xfrm>
          <a:prstGeom prst="rect">
            <a:avLst/>
          </a:prstGeom>
        </p:spPr>
        <p:txBody>
          <a:bodyPr spcFirstLastPara="1" vert="horz" lIns="91440" tIns="45720" rIns="91440" bIns="45720" rtlCol="0" anchorCtr="0">
            <a:normAutofit/>
          </a:bodyPr>
          <a:lstStyle/>
          <a:p>
            <a:pPr marL="0" lvl="0" indent="0">
              <a:spcAft>
                <a:spcPts val="0"/>
              </a:spcAft>
              <a:buClr>
                <a:srgbClr val="3F3F3F"/>
              </a:buClr>
              <a:buSzPts val="4800"/>
            </a:pPr>
            <a:r>
              <a:rPr lang="en-US" sz="4000"/>
              <a:t>Activity</a:t>
            </a:r>
          </a:p>
        </p:txBody>
      </p:sp>
      <p:sp>
        <p:nvSpPr>
          <p:cNvPr id="155" name="Google Shape;155;p9"/>
          <p:cNvSpPr txBox="1">
            <a:spLocks noGrp="1"/>
          </p:cNvSpPr>
          <p:nvPr>
            <p:ph idx="1"/>
          </p:nvPr>
        </p:nvSpPr>
        <p:spPr>
          <a:xfrm>
            <a:off x="594110" y="2121763"/>
            <a:ext cx="3764826" cy="3773010"/>
          </a:xfrm>
          <a:prstGeom prst="rect">
            <a:avLst/>
          </a:prstGeom>
        </p:spPr>
        <p:txBody>
          <a:bodyPr spcFirstLastPara="1" vert="horz" lIns="91440" tIns="45720" rIns="91440" bIns="45720" rtlCol="0" anchor="t" anchorCtr="0">
            <a:normAutofit/>
          </a:bodyPr>
          <a:lstStyle/>
          <a:p>
            <a:pPr marL="0" indent="0">
              <a:lnSpc>
                <a:spcPct val="150000"/>
              </a:lnSpc>
              <a:buSzPts val="2000"/>
              <a:buNone/>
            </a:pPr>
            <a:r>
              <a:rPr lang="en-US" sz="2400" dirty="0"/>
              <a:t>Find an example of an error in a published document and share it with classmates. </a:t>
            </a:r>
            <a:endParaRPr lang="en-US" sz="2400">
              <a:cs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A838B7BE-48D9-DAF3-0691-2896EAFB4693}"/>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4750" t="9091" r="4342"/>
          <a:stretch/>
        </p:blipFill>
        <p:spPr>
          <a:xfrm>
            <a:off x="20" y="10"/>
            <a:ext cx="12191980" cy="6857990"/>
          </a:xfrm>
          <a:prstGeom prst="rect">
            <a:avLst/>
          </a:prstGeom>
        </p:spPr>
      </p:pic>
      <p:sp>
        <p:nvSpPr>
          <p:cNvPr id="22" name="Rectangle 21">
            <a:extLst>
              <a:ext uri="{FF2B5EF4-FFF2-40B4-BE49-F238E27FC236}">
                <a16:creationId xmlns:a16="http://schemas.microsoft.com/office/drawing/2014/main" id="{2B1D4F77-A17C-43D7-B7FA-545148E4E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42F19A-FC99-8185-4FCD-54C6FDF60825}"/>
              </a:ext>
            </a:extLst>
          </p:cNvPr>
          <p:cNvSpPr>
            <a:spLocks noGrp="1"/>
          </p:cNvSpPr>
          <p:nvPr>
            <p:ph type="title"/>
          </p:nvPr>
        </p:nvSpPr>
        <p:spPr>
          <a:xfrm>
            <a:off x="594805" y="640263"/>
            <a:ext cx="3759240" cy="1344975"/>
          </a:xfrm>
        </p:spPr>
        <p:txBody>
          <a:bodyPr>
            <a:normAutofit/>
          </a:bodyPr>
          <a:lstStyle/>
          <a:p>
            <a:r>
              <a:rPr lang="en-US" sz="4000" dirty="0">
                <a:ea typeface="+mj-lt"/>
                <a:cs typeface="+mj-lt"/>
              </a:rPr>
              <a:t>5. Style Revisions </a:t>
            </a:r>
            <a:endParaRPr lang="en-US" sz="4000" dirty="0"/>
          </a:p>
        </p:txBody>
      </p:sp>
      <p:sp>
        <p:nvSpPr>
          <p:cNvPr id="3" name="Content Placeholder 2">
            <a:extLst>
              <a:ext uri="{FF2B5EF4-FFF2-40B4-BE49-F238E27FC236}">
                <a16:creationId xmlns:a16="http://schemas.microsoft.com/office/drawing/2014/main" id="{CDA31034-AB3A-2D36-8460-348739EE7900}"/>
              </a:ext>
            </a:extLst>
          </p:cNvPr>
          <p:cNvSpPr>
            <a:spLocks noGrp="1"/>
          </p:cNvSpPr>
          <p:nvPr>
            <p:ph idx="1"/>
          </p:nvPr>
        </p:nvSpPr>
        <p:spPr>
          <a:xfrm>
            <a:off x="594110" y="2121763"/>
            <a:ext cx="3764826" cy="3773010"/>
          </a:xfrm>
        </p:spPr>
        <p:txBody>
          <a:bodyPr vert="horz" lIns="91440" tIns="45720" rIns="91440" bIns="45720" rtlCol="0" anchor="t">
            <a:normAutofit/>
          </a:bodyPr>
          <a:lstStyle/>
          <a:p>
            <a:r>
              <a:rPr lang="en-US" sz="2400" dirty="0">
                <a:ea typeface="+mn-lt"/>
                <a:cs typeface="+mn-lt"/>
              </a:rPr>
              <a:t>Break Up Long Sentences </a:t>
            </a:r>
            <a:endParaRPr lang="en-US" sz="2400">
              <a:cs typeface="Calibri" panose="020F0502020204030204"/>
            </a:endParaRPr>
          </a:p>
          <a:p>
            <a:r>
              <a:rPr lang="en-US" sz="2400" dirty="0">
                <a:ea typeface="+mn-lt"/>
                <a:cs typeface="+mn-lt"/>
              </a:rPr>
              <a:t>Revise Big Words and Long Phrases </a:t>
            </a:r>
            <a:endParaRPr lang="en-US" sz="2400">
              <a:cs typeface="Calibri"/>
            </a:endParaRPr>
          </a:p>
          <a:p>
            <a:r>
              <a:rPr lang="en-US" sz="2400" dirty="0">
                <a:ea typeface="+mn-lt"/>
                <a:cs typeface="+mn-lt"/>
              </a:rPr>
              <a:t>Evaluate Long Prepositional Phrases </a:t>
            </a:r>
            <a:endParaRPr lang="en-US" sz="2400">
              <a:cs typeface="Calibri" panose="020F0502020204030204"/>
            </a:endParaRPr>
          </a:p>
          <a:p>
            <a:r>
              <a:rPr lang="en-US" sz="2400" dirty="0">
                <a:ea typeface="+mn-lt"/>
                <a:cs typeface="+mn-lt"/>
              </a:rPr>
              <a:t>Delete Repetitious Words </a:t>
            </a:r>
            <a:endParaRPr lang="en-US" sz="2400">
              <a:cs typeface="Calibri"/>
            </a:endParaRPr>
          </a:p>
          <a:p>
            <a:r>
              <a:rPr lang="en-US" sz="2400" dirty="0">
                <a:ea typeface="+mn-lt"/>
                <a:cs typeface="+mn-lt"/>
              </a:rPr>
              <a:t>Eliminate Archaic Expressions or References </a:t>
            </a:r>
            <a:endParaRPr lang="en-US" sz="2400">
              <a:cs typeface="Calibri"/>
            </a:endParaRPr>
          </a:p>
          <a:p>
            <a:r>
              <a:rPr lang="en-US" sz="2400" dirty="0">
                <a:ea typeface="+mn-lt"/>
                <a:cs typeface="+mn-lt"/>
              </a:rPr>
              <a:t>Avoid Fillers </a:t>
            </a:r>
            <a:endParaRPr lang="en-US" sz="2400">
              <a:cs typeface="Calibri"/>
            </a:endParaRPr>
          </a:p>
        </p:txBody>
      </p:sp>
    </p:spTree>
    <p:extLst>
      <p:ext uri="{BB962C8B-B14F-4D97-AF65-F5344CB8AC3E}">
        <p14:creationId xmlns:p14="http://schemas.microsoft.com/office/powerpoint/2010/main" val="30492963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A838B7BE-48D9-DAF3-0691-2896EAFB4693}"/>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4750" t="9091" r="4342"/>
          <a:stretch/>
        </p:blipFill>
        <p:spPr>
          <a:xfrm>
            <a:off x="20" y="10"/>
            <a:ext cx="12191980" cy="6857990"/>
          </a:xfrm>
          <a:prstGeom prst="rect">
            <a:avLst/>
          </a:prstGeom>
        </p:spPr>
      </p:pic>
      <p:sp>
        <p:nvSpPr>
          <p:cNvPr id="22" name="Rectangle 21">
            <a:extLst>
              <a:ext uri="{FF2B5EF4-FFF2-40B4-BE49-F238E27FC236}">
                <a16:creationId xmlns:a16="http://schemas.microsoft.com/office/drawing/2014/main" id="{2B1D4F77-A17C-43D7-B7FA-545148E4E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42F19A-FC99-8185-4FCD-54C6FDF60825}"/>
              </a:ext>
            </a:extLst>
          </p:cNvPr>
          <p:cNvSpPr>
            <a:spLocks noGrp="1"/>
          </p:cNvSpPr>
          <p:nvPr>
            <p:ph type="title"/>
          </p:nvPr>
        </p:nvSpPr>
        <p:spPr>
          <a:xfrm>
            <a:off x="594805" y="640263"/>
            <a:ext cx="3915547" cy="1344975"/>
          </a:xfrm>
        </p:spPr>
        <p:txBody>
          <a:bodyPr>
            <a:normAutofit/>
          </a:bodyPr>
          <a:lstStyle/>
          <a:p>
            <a:r>
              <a:rPr lang="en-US" sz="3200" dirty="0">
                <a:ea typeface="+mj-lt"/>
                <a:cs typeface="+mj-lt"/>
              </a:rPr>
              <a:t>5. Style Revisions </a:t>
            </a:r>
            <a:r>
              <a:rPr lang="en-US" sz="2400" dirty="0">
                <a:ea typeface="+mj-lt"/>
                <a:cs typeface="+mj-lt"/>
              </a:rPr>
              <a:t>(</a:t>
            </a:r>
            <a:r>
              <a:rPr lang="en-US" sz="2400" dirty="0" err="1">
                <a:ea typeface="+mj-lt"/>
                <a:cs typeface="+mj-lt"/>
              </a:rPr>
              <a:t>Cont</a:t>
            </a:r>
            <a:r>
              <a:rPr lang="en-US" sz="2400" dirty="0">
                <a:ea typeface="+mj-lt"/>
                <a:cs typeface="+mj-lt"/>
              </a:rPr>
              <a:t>)</a:t>
            </a:r>
            <a:endParaRPr lang="en-US" sz="2400" dirty="0">
              <a:cs typeface="Calibri Light"/>
            </a:endParaRPr>
          </a:p>
        </p:txBody>
      </p:sp>
      <p:sp>
        <p:nvSpPr>
          <p:cNvPr id="3" name="Content Placeholder 2">
            <a:extLst>
              <a:ext uri="{FF2B5EF4-FFF2-40B4-BE49-F238E27FC236}">
                <a16:creationId xmlns:a16="http://schemas.microsoft.com/office/drawing/2014/main" id="{CDA31034-AB3A-2D36-8460-348739EE7900}"/>
              </a:ext>
            </a:extLst>
          </p:cNvPr>
          <p:cNvSpPr>
            <a:spLocks noGrp="1"/>
          </p:cNvSpPr>
          <p:nvPr>
            <p:ph idx="1"/>
          </p:nvPr>
        </p:nvSpPr>
        <p:spPr>
          <a:xfrm>
            <a:off x="594110" y="2121763"/>
            <a:ext cx="3764826" cy="3773010"/>
          </a:xfrm>
        </p:spPr>
        <p:txBody>
          <a:bodyPr vert="horz" lIns="91440" tIns="45720" rIns="91440" bIns="45720" rtlCol="0" anchor="t">
            <a:normAutofit/>
          </a:bodyPr>
          <a:lstStyle/>
          <a:p>
            <a:r>
              <a:rPr lang="en-US" sz="2400" dirty="0">
                <a:ea typeface="+mn-lt"/>
                <a:cs typeface="+mn-lt"/>
              </a:rPr>
              <a:t>Eliminate Slang </a:t>
            </a:r>
            <a:endParaRPr lang="en-US" sz="2400" dirty="0">
              <a:cs typeface="Calibri" panose="020F0502020204030204"/>
            </a:endParaRPr>
          </a:p>
          <a:p>
            <a:r>
              <a:rPr lang="en-US" sz="2400" dirty="0">
                <a:ea typeface="+mn-lt"/>
                <a:cs typeface="+mn-lt"/>
              </a:rPr>
              <a:t>Evaluate Clichés </a:t>
            </a:r>
            <a:endParaRPr lang="en-US"/>
          </a:p>
          <a:p>
            <a:r>
              <a:rPr lang="en-US" sz="2400" dirty="0">
                <a:ea typeface="+mn-lt"/>
                <a:cs typeface="+mn-lt"/>
              </a:rPr>
              <a:t>Emphasize Precise Words </a:t>
            </a:r>
            <a:endParaRPr lang="en-US"/>
          </a:p>
          <a:p>
            <a:r>
              <a:rPr lang="en-US" sz="2400" dirty="0">
                <a:ea typeface="+mn-lt"/>
                <a:cs typeface="+mn-lt"/>
              </a:rPr>
              <a:t>Evaluate Parallel Construction </a:t>
            </a:r>
            <a:endParaRPr lang="en-US" dirty="0"/>
          </a:p>
          <a:p>
            <a:r>
              <a:rPr lang="en-US" sz="2400" dirty="0">
                <a:ea typeface="+mn-lt"/>
                <a:cs typeface="+mn-lt"/>
              </a:rPr>
              <a:t>Obscured Verbs </a:t>
            </a:r>
            <a:endParaRPr lang="en-US"/>
          </a:p>
          <a:p>
            <a:r>
              <a:rPr lang="en-US" sz="2400" dirty="0">
                <a:ea typeface="+mn-lt"/>
                <a:cs typeface="+mn-lt"/>
              </a:rPr>
              <a:t>The “Is It Professional?” Test </a:t>
            </a:r>
            <a:endParaRPr lang="en-US"/>
          </a:p>
        </p:txBody>
      </p:sp>
    </p:spTree>
    <p:extLst>
      <p:ext uri="{BB962C8B-B14F-4D97-AF65-F5344CB8AC3E}">
        <p14:creationId xmlns:p14="http://schemas.microsoft.com/office/powerpoint/2010/main" val="1840248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6"/>
        <p:cNvGrpSpPr/>
        <p:nvPr/>
      </p:nvGrpSpPr>
      <p:grpSpPr>
        <a:xfrm>
          <a:off x="0" y="0"/>
          <a:ext cx="0" cy="0"/>
          <a:chOff x="0" y="0"/>
          <a:chExt cx="0" cy="0"/>
        </a:xfrm>
      </p:grpSpPr>
      <p:sp useBgFill="1">
        <p:nvSpPr>
          <p:cNvPr id="110" name="Rectangle 10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0" name="Picture 169">
            <a:extLst>
              <a:ext uri="{FF2B5EF4-FFF2-40B4-BE49-F238E27FC236}">
                <a16:creationId xmlns:a16="http://schemas.microsoft.com/office/drawing/2014/main" id="{6EE655D0-8AC8-3646-57D6-42C1DB454A96}"/>
              </a:ext>
            </a:extLst>
          </p:cNvPr>
          <p:cNvPicPr>
            <a:picLocks noChangeAspect="1"/>
          </p:cNvPicPr>
          <p:nvPr/>
        </p:nvPicPr>
        <p:blipFill rotWithShape="1">
          <a:blip r:embed="rId3"/>
          <a:srcRect l="14568" r="11077" b="6250"/>
          <a:stretch/>
        </p:blipFill>
        <p:spPr>
          <a:xfrm>
            <a:off x="2522356" y="10"/>
            <a:ext cx="9669642" cy="6857990"/>
          </a:xfrm>
          <a:prstGeom prst="rect">
            <a:avLst/>
          </a:prstGeom>
        </p:spPr>
      </p:pic>
      <p:sp>
        <p:nvSpPr>
          <p:cNvPr id="112" name="Rectangle 1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Google Shape;167;p11"/>
          <p:cNvSpPr txBox="1">
            <a:spLocks noGrp="1"/>
          </p:cNvSpPr>
          <p:nvPr>
            <p:ph type="title"/>
          </p:nvPr>
        </p:nvSpPr>
        <p:spPr>
          <a:xfrm>
            <a:off x="838200" y="365125"/>
            <a:ext cx="3822189" cy="1899912"/>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sz="4000"/>
              <a:t>Activity</a:t>
            </a:r>
          </a:p>
        </p:txBody>
      </p:sp>
      <p:sp>
        <p:nvSpPr>
          <p:cNvPr id="168" name="Google Shape;168;p11"/>
          <p:cNvSpPr txBox="1">
            <a:spLocks noGrp="1"/>
          </p:cNvSpPr>
          <p:nvPr>
            <p:ph idx="1"/>
          </p:nvPr>
        </p:nvSpPr>
        <p:spPr>
          <a:xfrm>
            <a:off x="838200" y="2434201"/>
            <a:ext cx="3206728" cy="3742762"/>
          </a:xfrm>
          <a:prstGeom prst="rect">
            <a:avLst/>
          </a:prstGeom>
        </p:spPr>
        <p:txBody>
          <a:bodyPr spcFirstLastPara="1" vert="horz" lIns="0" tIns="45700" rIns="0" bIns="45700" rtlCol="0" anchor="t" anchorCtr="0">
            <a:noAutofit/>
          </a:bodyPr>
          <a:lstStyle/>
          <a:p>
            <a:pPr marL="0" indent="0">
              <a:lnSpc>
                <a:spcPct val="150000"/>
              </a:lnSpc>
              <a:spcBef>
                <a:spcPts val="0"/>
              </a:spcBef>
              <a:spcAft>
                <a:spcPts val="600"/>
              </a:spcAft>
              <a:buSzPts val="2000"/>
              <a:buNone/>
            </a:pPr>
            <a:r>
              <a:rPr lang="en-US" sz="2400" dirty="0"/>
              <a:t>Find an example of a bad example of effective business writing, review it, and share it with your classmates. </a:t>
            </a:r>
            <a:endParaRPr lang="en-US" sz="2400">
              <a:cs typeface="Calibri" panose="020F050202020403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p:cNvGrpSpPr/>
        <p:nvPr/>
      </p:nvGrpSpPr>
      <p:grpSpPr>
        <a:xfrm>
          <a:off x="0" y="0"/>
          <a:ext cx="0" cy="0"/>
          <a:chOff x="0" y="0"/>
          <a:chExt cx="0" cy="0"/>
        </a:xfrm>
      </p:grpSpPr>
      <p:sp useBgFill="1">
        <p:nvSpPr>
          <p:cNvPr id="119" name="Rectangle 11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Google Shape;112;p2"/>
          <p:cNvSpPr txBox="1">
            <a:spLocks noGrp="1"/>
          </p:cNvSpPr>
          <p:nvPr>
            <p:ph type="title"/>
          </p:nvPr>
        </p:nvSpPr>
        <p:spPr>
          <a:xfrm>
            <a:off x="640080" y="325369"/>
            <a:ext cx="4368602" cy="1956841"/>
          </a:xfrm>
          <a:prstGeom prst="rect">
            <a:avLst/>
          </a:prstGeom>
        </p:spPr>
        <p:txBody>
          <a:bodyPr spcFirstLastPara="1" lIns="91425" tIns="45700" rIns="91425" bIns="45700" anchor="b" anchorCtr="0">
            <a:normAutofit/>
          </a:bodyPr>
          <a:lstStyle/>
          <a:p>
            <a:pPr marL="0" lvl="0" indent="0" rtl="0">
              <a:spcBef>
                <a:spcPts val="0"/>
              </a:spcBef>
              <a:spcAft>
                <a:spcPts val="0"/>
              </a:spcAft>
              <a:buClr>
                <a:srgbClr val="3F3F3F"/>
              </a:buClr>
              <a:buSzPts val="4800"/>
              <a:buFont typeface="Calibri"/>
              <a:buNone/>
            </a:pPr>
            <a:r>
              <a:rPr lang="en-US" sz="5400" b="1"/>
              <a:t>Chapter outlines</a:t>
            </a:r>
            <a:endParaRPr lang="en-US" sz="5400"/>
          </a:p>
        </p:txBody>
      </p:sp>
      <p:sp>
        <p:nvSpPr>
          <p:cNvPr id="12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Google Shape;113;p2"/>
          <p:cNvSpPr txBox="1">
            <a:spLocks noGrp="1"/>
          </p:cNvSpPr>
          <p:nvPr>
            <p:ph idx="1"/>
          </p:nvPr>
        </p:nvSpPr>
        <p:spPr>
          <a:xfrm>
            <a:off x="640080" y="2872899"/>
            <a:ext cx="4243589" cy="3641444"/>
          </a:xfrm>
          <a:prstGeom prst="rect">
            <a:avLst/>
          </a:prstGeom>
        </p:spPr>
        <p:txBody>
          <a:bodyPr spcFirstLastPara="1" lIns="0" tIns="45700" rIns="0" bIns="45700" anchorCtr="0">
            <a:normAutofit lnSpcReduction="10000"/>
          </a:bodyPr>
          <a:lstStyle/>
          <a:p>
            <a:pPr marL="457200" lvl="0" indent="-457200">
              <a:spcBef>
                <a:spcPts val="0"/>
              </a:spcBef>
              <a:buSzPts val="2000"/>
              <a:buFont typeface="Calibri"/>
              <a:buAutoNum type="arabicPeriod"/>
            </a:pPr>
            <a:r>
              <a:rPr lang="en-US" sz="2200" dirty="0"/>
              <a:t>Think, then write: Writing preparation</a:t>
            </a:r>
          </a:p>
          <a:p>
            <a:pPr marL="457200" lvl="0" indent="-457200">
              <a:spcBef>
                <a:spcPts val="0"/>
              </a:spcBef>
              <a:buSzPts val="2000"/>
              <a:buFont typeface="Calibri"/>
              <a:buAutoNum type="arabicPeriod"/>
            </a:pPr>
            <a:endParaRPr lang="en-US" sz="2200" dirty="0"/>
          </a:p>
          <a:p>
            <a:pPr marL="457200" lvl="0" indent="-457200">
              <a:spcBef>
                <a:spcPts val="0"/>
              </a:spcBef>
              <a:buSzPts val="2000"/>
              <a:buFont typeface="Calibri"/>
              <a:buAutoNum type="arabicPeriod"/>
            </a:pPr>
            <a:r>
              <a:rPr lang="en-US" sz="2200" dirty="0"/>
              <a:t>A Planning Checklist for Business Messages</a:t>
            </a:r>
          </a:p>
          <a:p>
            <a:pPr marL="457200" lvl="0" indent="-457200">
              <a:spcBef>
                <a:spcPts val="0"/>
              </a:spcBef>
              <a:buSzPts val="2000"/>
              <a:buFont typeface="Calibri"/>
              <a:buAutoNum type="arabicPeriod"/>
            </a:pPr>
            <a:endParaRPr lang="en-US" sz="2200" dirty="0"/>
          </a:p>
          <a:p>
            <a:pPr marL="457200" lvl="0" indent="-457200">
              <a:spcBef>
                <a:spcPts val="0"/>
              </a:spcBef>
              <a:buSzPts val="2000"/>
              <a:buFont typeface="Calibri"/>
              <a:buAutoNum type="arabicPeriod"/>
            </a:pPr>
            <a:r>
              <a:rPr lang="en-US" sz="2200" dirty="0"/>
              <a:t>General Revision Points to Consider</a:t>
            </a:r>
          </a:p>
          <a:p>
            <a:pPr marL="457200" lvl="0" indent="-457200" rtl="0">
              <a:spcBef>
                <a:spcPts val="1400"/>
              </a:spcBef>
              <a:spcAft>
                <a:spcPts val="0"/>
              </a:spcAft>
              <a:buSzPts val="2000"/>
              <a:buFont typeface="Calibri"/>
              <a:buAutoNum type="arabicPeriod"/>
            </a:pPr>
            <a:r>
              <a:rPr lang="en-US" sz="2200" dirty="0"/>
              <a:t>Specific Revision Points to Consider</a:t>
            </a:r>
          </a:p>
          <a:p>
            <a:pPr marL="457200" lvl="0" indent="-457200" rtl="0">
              <a:spcBef>
                <a:spcPts val="1400"/>
              </a:spcBef>
              <a:spcAft>
                <a:spcPts val="0"/>
              </a:spcAft>
              <a:buSzPts val="2000"/>
              <a:buFont typeface="Calibri"/>
              <a:buAutoNum type="arabicPeriod"/>
            </a:pPr>
            <a:r>
              <a:rPr lang="en-US" sz="2200" dirty="0"/>
              <a:t>Style Revisions  </a:t>
            </a:r>
          </a:p>
        </p:txBody>
      </p:sp>
      <p:pic>
        <p:nvPicPr>
          <p:cNvPr id="115" name="Picture 114" descr="Different coloured organisers">
            <a:extLst>
              <a:ext uri="{FF2B5EF4-FFF2-40B4-BE49-F238E27FC236}">
                <a16:creationId xmlns:a16="http://schemas.microsoft.com/office/drawing/2014/main" id="{095ED76C-48DC-4F87-C170-EC7A423BC21F}"/>
              </a:ext>
            </a:extLst>
          </p:cNvPr>
          <p:cNvPicPr>
            <a:picLocks noChangeAspect="1"/>
          </p:cNvPicPr>
          <p:nvPr/>
        </p:nvPicPr>
        <p:blipFill rotWithShape="1">
          <a:blip r:embed="rId3"/>
          <a:srcRect l="19868" r="19450"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1"/>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Google Shape;192;p15"/>
          <p:cNvSpPr txBox="1">
            <a:spLocks noGrp="1"/>
          </p:cNvSpPr>
          <p:nvPr>
            <p:ph type="title"/>
          </p:nvPr>
        </p:nvSpPr>
        <p:spPr>
          <a:xfrm>
            <a:off x="838201" y="365125"/>
            <a:ext cx="5251316" cy="1807305"/>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a:t>Activity</a:t>
            </a:r>
          </a:p>
        </p:txBody>
      </p:sp>
      <p:sp>
        <p:nvSpPr>
          <p:cNvPr id="193" name="Google Shape;193;p15"/>
          <p:cNvSpPr txBox="1">
            <a:spLocks noGrp="1"/>
          </p:cNvSpPr>
          <p:nvPr>
            <p:ph idx="1"/>
          </p:nvPr>
        </p:nvSpPr>
        <p:spPr>
          <a:xfrm>
            <a:off x="838200" y="1854605"/>
            <a:ext cx="5137390" cy="3843666"/>
          </a:xfrm>
          <a:prstGeom prst="rect">
            <a:avLst/>
          </a:prstGeom>
        </p:spPr>
        <p:txBody>
          <a:bodyPr spcFirstLastPara="1" vert="horz" lIns="0" tIns="45700" rIns="0" bIns="45700" rtlCol="0" anchor="t" anchorCtr="0">
            <a:noAutofit/>
          </a:bodyPr>
          <a:lstStyle/>
          <a:p>
            <a:pPr marL="91440" indent="-127000">
              <a:lnSpc>
                <a:spcPct val="150000"/>
              </a:lnSpc>
              <a:spcBef>
                <a:spcPts val="0"/>
              </a:spcBef>
              <a:spcAft>
                <a:spcPts val="600"/>
              </a:spcAft>
              <a:buSzPts val="2000"/>
              <a:buChar char=" "/>
            </a:pPr>
            <a:r>
              <a:rPr lang="en-US" dirty="0"/>
              <a:t>Select a piece of writing from a Web site, book, newspaper, or magazine. Imagine that you are editing it half its original length. Share the article and your revised copy with your classmates. </a:t>
            </a:r>
            <a:endParaRPr lang="en-US">
              <a:cs typeface="Calibri"/>
            </a:endParaRPr>
          </a:p>
        </p:txBody>
      </p:sp>
      <p:pic>
        <p:nvPicPr>
          <p:cNvPr id="195" name="Picture 194" descr="Person writing on a notepad">
            <a:extLst>
              <a:ext uri="{FF2B5EF4-FFF2-40B4-BE49-F238E27FC236}">
                <a16:creationId xmlns:a16="http://schemas.microsoft.com/office/drawing/2014/main" id="{DF3D89D8-6030-2818-8A6B-EFFB85A32BF8}"/>
              </a:ext>
            </a:extLst>
          </p:cNvPr>
          <p:cNvPicPr>
            <a:picLocks noChangeAspect="1"/>
          </p:cNvPicPr>
          <p:nvPr/>
        </p:nvPicPr>
        <p:blipFill rotWithShape="1">
          <a:blip r:embed="rId3"/>
          <a:srcRect l="18361" r="12646" b="-7"/>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3"/>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4" name="Freeform: Shape 83">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6" name="Freeform: Shape 85">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4" name="Google Shape;204;p17"/>
          <p:cNvSpPr txBox="1">
            <a:spLocks noGrp="1"/>
          </p:cNvSpPr>
          <p:nvPr>
            <p:ph type="title"/>
          </p:nvPr>
        </p:nvSpPr>
        <p:spPr>
          <a:xfrm>
            <a:off x="838200" y="253397"/>
            <a:ext cx="10515600" cy="1273233"/>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sz="4000"/>
              <a:t>KEY TAKEAWAY</a:t>
            </a:r>
          </a:p>
        </p:txBody>
      </p:sp>
      <p:sp>
        <p:nvSpPr>
          <p:cNvPr id="88" name="Rectangle 87">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5" name="Google Shape;205;p17"/>
          <p:cNvSpPr txBox="1">
            <a:spLocks noGrp="1"/>
          </p:cNvSpPr>
          <p:nvPr>
            <p:ph idx="1"/>
          </p:nvPr>
        </p:nvSpPr>
        <p:spPr>
          <a:xfrm>
            <a:off x="838200" y="2478024"/>
            <a:ext cx="10515600" cy="3694176"/>
          </a:xfrm>
          <a:prstGeom prst="rect">
            <a:avLst/>
          </a:prstGeom>
        </p:spPr>
        <p:txBody>
          <a:bodyPr spcFirstLastPara="1" lIns="0" tIns="45700" rIns="0" bIns="45700" anchorCtr="0">
            <a:normAutofit/>
          </a:bodyPr>
          <a:lstStyle/>
          <a:p>
            <a:pPr marL="457200" lvl="0" indent="-457200" rtl="0">
              <a:spcBef>
                <a:spcPts val="0"/>
              </a:spcBef>
              <a:spcAft>
                <a:spcPts val="0"/>
              </a:spcAft>
              <a:buSzPts val="2000"/>
              <a:buFont typeface="Calibri"/>
              <a:buAutoNum type="arabicPeriod"/>
            </a:pPr>
            <a:endParaRPr lang="en-US" sz="2200" dirty="0"/>
          </a:p>
          <a:p>
            <a:pPr marL="457200" lvl="0" indent="-457200" rtl="0">
              <a:spcBef>
                <a:spcPts val="0"/>
              </a:spcBef>
              <a:spcAft>
                <a:spcPts val="0"/>
              </a:spcAft>
              <a:buSzPts val="2000"/>
              <a:buFont typeface="Calibri"/>
              <a:buAutoNum type="arabicPeriod"/>
            </a:pPr>
            <a:r>
              <a:rPr lang="en-US" sz="2200" dirty="0"/>
              <a:t>There are several reasons why people fear writing, but there are also several strategies to reduce or eliminate those fears.</a:t>
            </a:r>
          </a:p>
          <a:p>
            <a:pPr marL="457200" lvl="0" indent="-457200" rtl="0">
              <a:spcBef>
                <a:spcPts val="0"/>
              </a:spcBef>
              <a:spcAft>
                <a:spcPts val="0"/>
              </a:spcAft>
              <a:buSzPts val="2000"/>
              <a:buFont typeface="Calibri"/>
              <a:buAutoNum type="arabicPeriod"/>
            </a:pPr>
            <a:r>
              <a:rPr lang="en-US" sz="2200" dirty="0"/>
              <a:t>The following twelve-item checklist serves as a useful reminder of the importance of preparation in the writing process</a:t>
            </a:r>
          </a:p>
          <a:p>
            <a:pPr marL="457200" lvl="0" indent="-457200" rtl="0">
              <a:spcBef>
                <a:spcPts val="0"/>
              </a:spcBef>
              <a:spcAft>
                <a:spcPts val="0"/>
              </a:spcAft>
              <a:buSzPts val="2000"/>
              <a:buFont typeface="Calibri"/>
              <a:buAutoNum type="arabicPeriod"/>
            </a:pPr>
            <a:r>
              <a:rPr lang="en-US" sz="2200" dirty="0"/>
              <a:t>The four main categories—content, organization, style, and readability—provide a template for general revision. </a:t>
            </a:r>
          </a:p>
          <a:p>
            <a:pPr marL="457200" lvl="0" indent="-457200" rtl="0">
              <a:spcBef>
                <a:spcPts val="1400"/>
              </a:spcBef>
              <a:spcAft>
                <a:spcPts val="0"/>
              </a:spcAft>
              <a:buSzPts val="2000"/>
              <a:buFont typeface="Calibri"/>
              <a:buAutoNum type="arabicPeriod"/>
            </a:pPr>
            <a:r>
              <a:rPr lang="en-US" sz="2200" dirty="0"/>
              <a:t>By revising for format, facts, names, spelling, punctuation, and grammar, you can increase your chances of correcting many common errors in your writing. </a:t>
            </a:r>
          </a:p>
          <a:p>
            <a:pPr marL="457200" lvl="0" indent="-457200" rtl="0">
              <a:spcBef>
                <a:spcPts val="1400"/>
              </a:spcBef>
              <a:spcAft>
                <a:spcPts val="0"/>
              </a:spcAft>
              <a:buSzPts val="2000"/>
              <a:buFont typeface="Calibri"/>
              <a:buAutoNum type="arabicPeriod"/>
            </a:pPr>
            <a:r>
              <a:rPr lang="en-US" sz="2200" dirty="0"/>
              <a:t>Revising for style can increase a document’s clarity, conciseness, and professionalism. </a:t>
            </a:r>
          </a:p>
          <a:p>
            <a:pPr marL="457200" lvl="0" indent="-330200" rtl="0">
              <a:spcBef>
                <a:spcPts val="1400"/>
              </a:spcBef>
              <a:spcAft>
                <a:spcPts val="0"/>
              </a:spcAft>
              <a:buSzPts val="2000"/>
              <a:buFont typeface="Calibri"/>
              <a:buNone/>
            </a:pPr>
            <a:endParaRPr lang="en-US" sz="22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9"/>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Google Shape;210;p18"/>
          <p:cNvSpPr txBox="1">
            <a:spLocks noGrp="1"/>
          </p:cNvSpPr>
          <p:nvPr>
            <p:ph type="title"/>
          </p:nvPr>
        </p:nvSpPr>
        <p:spPr>
          <a:xfrm>
            <a:off x="841248" y="426720"/>
            <a:ext cx="10506456" cy="1919141"/>
          </a:xfrm>
          <a:prstGeom prst="rect">
            <a:avLst/>
          </a:prstGeom>
        </p:spPr>
        <p:txBody>
          <a:bodyPr spcFirstLastPara="1" lIns="91425" tIns="45700" rIns="91425" bIns="45700" anchor="b" anchorCtr="0">
            <a:normAutofit/>
          </a:bodyPr>
          <a:lstStyle/>
          <a:p>
            <a:pPr marL="0" lvl="0" indent="0" rtl="0">
              <a:spcBef>
                <a:spcPts val="0"/>
              </a:spcBef>
              <a:spcAft>
                <a:spcPts val="0"/>
              </a:spcAft>
              <a:buClr>
                <a:srgbClr val="3F3F3F"/>
              </a:buClr>
              <a:buSzPts val="4800"/>
              <a:buFont typeface="Calibri"/>
              <a:buNone/>
            </a:pPr>
            <a:r>
              <a:rPr lang="en-US" sz="6000"/>
              <a:t>EXERCISES </a:t>
            </a:r>
          </a:p>
        </p:txBody>
      </p:sp>
      <p:sp>
        <p:nvSpPr>
          <p:cNvPr id="90" name="Rectangle 8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2" name="Rectangle 9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1" name="Google Shape;211;p18"/>
          <p:cNvSpPr txBox="1">
            <a:spLocks noGrp="1"/>
          </p:cNvSpPr>
          <p:nvPr>
            <p:ph idx="1"/>
          </p:nvPr>
        </p:nvSpPr>
        <p:spPr>
          <a:xfrm>
            <a:off x="841248" y="3337269"/>
            <a:ext cx="10509504" cy="2905686"/>
          </a:xfrm>
          <a:prstGeom prst="rect">
            <a:avLst/>
          </a:prstGeom>
        </p:spPr>
        <p:txBody>
          <a:bodyPr spcFirstLastPara="1" vert="horz" lIns="0" tIns="45700" rIns="0" bIns="45700" rtlCol="0" anchor="t" anchorCtr="0">
            <a:normAutofit lnSpcReduction="10000"/>
          </a:bodyPr>
          <a:lstStyle/>
          <a:p>
            <a:pPr marL="457200" lvl="0" indent="-457200" rtl="0">
              <a:spcBef>
                <a:spcPts val="1400"/>
              </a:spcBef>
              <a:spcAft>
                <a:spcPts val="0"/>
              </a:spcAft>
              <a:buSzPts val="2000"/>
              <a:buFont typeface="Calibri"/>
              <a:buAutoNum type="arabicPeriod"/>
            </a:pPr>
            <a:r>
              <a:rPr lang="en-US" sz="2400" dirty="0"/>
              <a:t>Find an example of an error in a published document and share it with classmates.</a:t>
            </a:r>
            <a:endParaRPr lang="en-US" sz="2400" dirty="0">
              <a:cs typeface="Calibri"/>
            </a:endParaRPr>
          </a:p>
          <a:p>
            <a:pPr marL="457200" indent="-457200">
              <a:spcBef>
                <a:spcPts val="1400"/>
              </a:spcBef>
              <a:buSzPts val="2000"/>
              <a:buFont typeface="Calibri"/>
              <a:buAutoNum type="arabicPeriod"/>
            </a:pPr>
            <a:r>
              <a:rPr lang="en-US" sz="2400" dirty="0"/>
              <a:t>Find an example of a good example of effective business writing, review it, and share it with your classmates. </a:t>
            </a:r>
            <a:endParaRPr lang="en-US" sz="2400" dirty="0">
              <a:cs typeface="Calibri"/>
            </a:endParaRPr>
          </a:p>
          <a:p>
            <a:pPr marL="457200" indent="-457200">
              <a:spcBef>
                <a:spcPts val="1400"/>
              </a:spcBef>
              <a:buSzPts val="2000"/>
              <a:buFont typeface="Calibri"/>
              <a:buAutoNum type="arabicPeriod"/>
            </a:pPr>
            <a:r>
              <a:rPr lang="en-US" sz="2400" dirty="0"/>
              <a:t>With a writing assignment in draft form from your class, swap with a classmate and review the spelling, grammar, and punctuation, using proofreading marks where applicable.  </a:t>
            </a:r>
            <a:endParaRPr lang="en-US" sz="2400" dirty="0">
              <a:cs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37926AC-EBF7-C543-F4AA-F5ADC7C49199}"/>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a:solidFill>
                  <a:schemeClr val="tx1"/>
                </a:solidFill>
                <a:latin typeface="+mj-lt"/>
                <a:ea typeface="+mj-ea"/>
                <a:cs typeface="+mj-cs"/>
              </a:rPr>
              <a:t>Q&amp;A</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0224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7"/>
        <p:cNvGrpSpPr/>
        <p:nvPr/>
      </p:nvGrpSpPr>
      <p:grpSpPr>
        <a:xfrm>
          <a:off x="0" y="0"/>
          <a:ext cx="0" cy="0"/>
          <a:chOff x="0" y="0"/>
          <a:chExt cx="0" cy="0"/>
        </a:xfrm>
      </p:grpSpPr>
      <p:sp useBgFill="1">
        <p:nvSpPr>
          <p:cNvPr id="124" name="Rectangle 123">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Google Shape;118;p3"/>
          <p:cNvSpPr txBox="1">
            <a:spLocks noGrp="1"/>
          </p:cNvSpPr>
          <p:nvPr>
            <p:ph type="title"/>
          </p:nvPr>
        </p:nvSpPr>
        <p:spPr>
          <a:xfrm>
            <a:off x="841248" y="548640"/>
            <a:ext cx="3600860" cy="5431536"/>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sz="5400" b="1"/>
              <a:t>LEARNING OBJECTIVES</a:t>
            </a:r>
            <a:endParaRPr lang="en-US" sz="5400"/>
          </a:p>
        </p:txBody>
      </p:sp>
      <p:sp>
        <p:nvSpPr>
          <p:cNvPr id="126"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Google Shape;119;p3"/>
          <p:cNvSpPr txBox="1">
            <a:spLocks noGrp="1"/>
          </p:cNvSpPr>
          <p:nvPr>
            <p:ph idx="1"/>
          </p:nvPr>
        </p:nvSpPr>
        <p:spPr>
          <a:xfrm>
            <a:off x="5126418" y="552091"/>
            <a:ext cx="6224335" cy="5431536"/>
          </a:xfrm>
          <a:prstGeom prst="rect">
            <a:avLst/>
          </a:prstGeom>
        </p:spPr>
        <p:txBody>
          <a:bodyPr spcFirstLastPara="1" lIns="0" tIns="45700" rIns="0" bIns="45700" anchor="ctr" anchorCtr="0">
            <a:normAutofit/>
          </a:bodyPr>
          <a:lstStyle/>
          <a:p>
            <a:pPr marL="91440" lvl="0" indent="-127000" rtl="0">
              <a:spcBef>
                <a:spcPts val="0"/>
              </a:spcBef>
              <a:spcAft>
                <a:spcPts val="0"/>
              </a:spcAft>
              <a:buSzPts val="2000"/>
              <a:buChar char=" "/>
            </a:pPr>
            <a:r>
              <a:rPr lang="en-US" sz="2000" b="1" dirty="0"/>
              <a:t>By the end of this section, you will be able to:</a:t>
            </a:r>
            <a:endParaRPr lang="en-US" sz="2000" dirty="0"/>
          </a:p>
          <a:p>
            <a:pPr marL="91440" lvl="0" indent="-127000" rtl="0">
              <a:spcBef>
                <a:spcPts val="1400"/>
              </a:spcBef>
              <a:spcAft>
                <a:spcPts val="0"/>
              </a:spcAft>
              <a:buSzPts val="2000"/>
              <a:buChar char=" "/>
            </a:pPr>
            <a:r>
              <a:rPr lang="en-US" sz="2000" dirty="0"/>
              <a:t>1. Discuss the process of writing preparation</a:t>
            </a:r>
          </a:p>
          <a:p>
            <a:pPr marL="91440" lvl="0" indent="-127000" rtl="0">
              <a:spcBef>
                <a:spcPts val="1400"/>
              </a:spcBef>
              <a:spcAft>
                <a:spcPts val="0"/>
              </a:spcAft>
              <a:buSzPts val="2000"/>
              <a:buChar char=" "/>
            </a:pPr>
            <a:r>
              <a:rPr lang="en-US" sz="2000" dirty="0"/>
              <a:t>2. List a Planning Checklist for Business Messages</a:t>
            </a:r>
          </a:p>
          <a:p>
            <a:pPr marL="91440" lvl="0" indent="-127000" rtl="0">
              <a:spcBef>
                <a:spcPts val="1400"/>
              </a:spcBef>
              <a:spcAft>
                <a:spcPts val="0"/>
              </a:spcAft>
              <a:buSzPts val="2000"/>
              <a:buChar char=" "/>
            </a:pPr>
            <a:r>
              <a:rPr lang="en-US" sz="2000" dirty="0"/>
              <a:t>3. List three general elements of every document that require revision</a:t>
            </a:r>
          </a:p>
          <a:p>
            <a:pPr marL="91440" lvl="0" indent="-127000" rtl="0">
              <a:spcBef>
                <a:spcPts val="1400"/>
              </a:spcBef>
              <a:spcAft>
                <a:spcPts val="0"/>
              </a:spcAft>
              <a:buSzPts val="2000"/>
              <a:buChar char=" "/>
            </a:pPr>
            <a:r>
              <a:rPr lang="en-US" sz="2000" dirty="0"/>
              <a:t>4. List six specific elements of every document to check for revision </a:t>
            </a:r>
          </a:p>
          <a:p>
            <a:pPr marL="91440" lvl="0" indent="-127000" rtl="0">
              <a:spcBef>
                <a:spcPts val="1400"/>
              </a:spcBef>
              <a:spcAft>
                <a:spcPts val="0"/>
              </a:spcAft>
              <a:buSzPts val="2000"/>
              <a:buChar char=" "/>
            </a:pPr>
            <a:r>
              <a:rPr lang="en-US" sz="2000" dirty="0"/>
              <a:t>5. Discuss and demonstrate the use of twelve points to consider for style revisions.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9"/>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6A8AAC95-3719-4BCD-B710-4160043D92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73A6D7BA-50E4-42FE-A0E3-FC42B7EC43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2767722"/>
            <a:ext cx="3021543" cy="1532055"/>
          </a:xfrm>
          <a:custGeom>
            <a:avLst/>
            <a:gdLst>
              <a:gd name="connsiteX0" fmla="*/ 3021543 w 3021543"/>
              <a:gd name="connsiteY0" fmla="*/ 0 h 1532055"/>
              <a:gd name="connsiteX1" fmla="*/ 2963800 w 3021543"/>
              <a:gd name="connsiteY1" fmla="*/ 7730 h 1532055"/>
              <a:gd name="connsiteX2" fmla="*/ 2793803 w 3021543"/>
              <a:gd name="connsiteY2" fmla="*/ 25704 h 1532055"/>
              <a:gd name="connsiteX3" fmla="*/ 2414348 w 3021543"/>
              <a:gd name="connsiteY3" fmla="*/ 31695 h 1532055"/>
              <a:gd name="connsiteX4" fmla="*/ 2091558 w 3021543"/>
              <a:gd name="connsiteY4" fmla="*/ 29298 h 1532055"/>
              <a:gd name="connsiteX5" fmla="*/ 1645319 w 3021543"/>
              <a:gd name="connsiteY5" fmla="*/ 30497 h 1532055"/>
              <a:gd name="connsiteX6" fmla="*/ 1243602 w 3021543"/>
              <a:gd name="connsiteY6" fmla="*/ 64048 h 1532055"/>
              <a:gd name="connsiteX7" fmla="*/ 753851 w 3021543"/>
              <a:gd name="connsiteY7" fmla="*/ 61651 h 1532055"/>
              <a:gd name="connsiteX8" fmla="*/ 465465 w 3021543"/>
              <a:gd name="connsiteY8" fmla="*/ 123960 h 1532055"/>
              <a:gd name="connsiteX9" fmla="*/ 546416 w 3021543"/>
              <a:gd name="connsiteY9" fmla="*/ 145529 h 1532055"/>
              <a:gd name="connsiteX10" fmla="*/ 689091 w 3021543"/>
              <a:gd name="connsiteY10" fmla="*/ 192260 h 1532055"/>
              <a:gd name="connsiteX11" fmla="*/ 704269 w 3021543"/>
              <a:gd name="connsiteY11" fmla="*/ 222217 h 1532055"/>
              <a:gd name="connsiteX12" fmla="*/ 683020 w 3021543"/>
              <a:gd name="connsiteY12" fmla="*/ 236595 h 1532055"/>
              <a:gd name="connsiteX13" fmla="*/ 621295 w 3021543"/>
              <a:gd name="connsiteY13" fmla="*/ 264155 h 1532055"/>
              <a:gd name="connsiteX14" fmla="*/ 848968 w 3021543"/>
              <a:gd name="connsiteY14" fmla="*/ 304896 h 1532055"/>
              <a:gd name="connsiteX15" fmla="*/ 768018 w 3021543"/>
              <a:gd name="connsiteY15" fmla="*/ 330059 h 1532055"/>
              <a:gd name="connsiteX16" fmla="*/ 684032 w 3021543"/>
              <a:gd name="connsiteY16" fmla="*/ 348032 h 1532055"/>
              <a:gd name="connsiteX17" fmla="*/ 592962 w 3021543"/>
              <a:gd name="connsiteY17" fmla="*/ 361213 h 1532055"/>
              <a:gd name="connsiteX18" fmla="*/ 509988 w 3021543"/>
              <a:gd name="connsiteY18" fmla="*/ 387575 h 1532055"/>
              <a:gd name="connsiteX19" fmla="*/ 726531 w 3021543"/>
              <a:gd name="connsiteY19" fmla="*/ 398359 h 1532055"/>
              <a:gd name="connsiteX20" fmla="*/ 614212 w 3021543"/>
              <a:gd name="connsiteY20" fmla="*/ 422324 h 1532055"/>
              <a:gd name="connsiteX21" fmla="*/ 522131 w 3021543"/>
              <a:gd name="connsiteY21" fmla="*/ 453478 h 1532055"/>
              <a:gd name="connsiteX22" fmla="*/ 457370 w 3021543"/>
              <a:gd name="connsiteY22" fmla="*/ 467857 h 1532055"/>
              <a:gd name="connsiteX23" fmla="*/ 388562 w 3021543"/>
              <a:gd name="connsiteY23" fmla="*/ 471452 h 1532055"/>
              <a:gd name="connsiteX24" fmla="*/ 372372 w 3021543"/>
              <a:gd name="connsiteY24" fmla="*/ 494218 h 1532055"/>
              <a:gd name="connsiteX25" fmla="*/ 393622 w 3021543"/>
              <a:gd name="connsiteY25" fmla="*/ 518184 h 1532055"/>
              <a:gd name="connsiteX26" fmla="*/ 426002 w 3021543"/>
              <a:gd name="connsiteY26" fmla="*/ 520580 h 1532055"/>
              <a:gd name="connsiteX27" fmla="*/ 619271 w 3021543"/>
              <a:gd name="connsiteY27" fmla="*/ 526571 h 1532055"/>
              <a:gd name="connsiteX28" fmla="*/ 0 w 3021543"/>
              <a:gd name="connsiteY28" fmla="*/ 579294 h 1532055"/>
              <a:gd name="connsiteX29" fmla="*/ 83986 w 3021543"/>
              <a:gd name="connsiteY29" fmla="*/ 611647 h 1532055"/>
              <a:gd name="connsiteX30" fmla="*/ 112319 w 3021543"/>
              <a:gd name="connsiteY30" fmla="*/ 700317 h 1532055"/>
              <a:gd name="connsiteX31" fmla="*/ 215531 w 3021543"/>
              <a:gd name="connsiteY31" fmla="*/ 750643 h 1532055"/>
              <a:gd name="connsiteX32" fmla="*/ 282315 w 3021543"/>
              <a:gd name="connsiteY32" fmla="*/ 768617 h 1532055"/>
              <a:gd name="connsiteX33" fmla="*/ 435109 w 3021543"/>
              <a:gd name="connsiteY33" fmla="*/ 794979 h 1532055"/>
              <a:gd name="connsiteX34" fmla="*/ 457370 w 3021543"/>
              <a:gd name="connsiteY34" fmla="*/ 838116 h 1532055"/>
              <a:gd name="connsiteX35" fmla="*/ 476596 w 3021543"/>
              <a:gd name="connsiteY35" fmla="*/ 886046 h 1532055"/>
              <a:gd name="connsiteX36" fmla="*/ 517071 w 3021543"/>
              <a:gd name="connsiteY36" fmla="*/ 917200 h 1532055"/>
              <a:gd name="connsiteX37" fmla="*/ 202377 w 3021543"/>
              <a:gd name="connsiteY37" fmla="*/ 912407 h 1532055"/>
              <a:gd name="connsiteX38" fmla="*/ 557546 w 3021543"/>
              <a:gd name="connsiteY38" fmla="*/ 1013060 h 1532055"/>
              <a:gd name="connsiteX39" fmla="*/ 526178 w 3021543"/>
              <a:gd name="connsiteY39" fmla="*/ 1052602 h 1532055"/>
              <a:gd name="connsiteX40" fmla="*/ 720459 w 3021543"/>
              <a:gd name="connsiteY40" fmla="*/ 1106523 h 1532055"/>
              <a:gd name="connsiteX41" fmla="*/ 616236 w 3021543"/>
              <a:gd name="connsiteY41" fmla="*/ 1112514 h 1532055"/>
              <a:gd name="connsiteX42" fmla="*/ 1222353 w 3021543"/>
              <a:gd name="connsiteY42" fmla="*/ 1337785 h 1532055"/>
              <a:gd name="connsiteX43" fmla="*/ 2087511 w 3021543"/>
              <a:gd name="connsiteY43" fmla="*/ 1500747 h 1532055"/>
              <a:gd name="connsiteX44" fmla="*/ 2425479 w 3021543"/>
              <a:gd name="connsiteY44" fmla="*/ 1531901 h 1532055"/>
              <a:gd name="connsiteX45" fmla="*/ 2809994 w 3021543"/>
              <a:gd name="connsiteY45" fmla="*/ 1522315 h 1532055"/>
              <a:gd name="connsiteX46" fmla="*/ 2953618 w 3021543"/>
              <a:gd name="connsiteY46" fmla="*/ 1512448 h 1532055"/>
              <a:gd name="connsiteX47" fmla="*/ 3021543 w 3021543"/>
              <a:gd name="connsiteY47" fmla="*/ 1502657 h 153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532055">
                <a:moveTo>
                  <a:pt x="3021543" y="0"/>
                </a:moveTo>
                <a:lnTo>
                  <a:pt x="2963800" y="7730"/>
                </a:lnTo>
                <a:cubicBezTo>
                  <a:pt x="2907134" y="14919"/>
                  <a:pt x="2850469" y="24506"/>
                  <a:pt x="2793803" y="25704"/>
                </a:cubicBezTo>
                <a:cubicBezTo>
                  <a:pt x="2667318" y="29298"/>
                  <a:pt x="2539821" y="20911"/>
                  <a:pt x="2414348" y="31695"/>
                </a:cubicBezTo>
                <a:cubicBezTo>
                  <a:pt x="2307089" y="41281"/>
                  <a:pt x="2198818" y="30497"/>
                  <a:pt x="2091558" y="29298"/>
                </a:cubicBezTo>
                <a:cubicBezTo>
                  <a:pt x="1942812" y="28100"/>
                  <a:pt x="1793053" y="19713"/>
                  <a:pt x="1645319" y="30497"/>
                </a:cubicBezTo>
                <a:cubicBezTo>
                  <a:pt x="1510738" y="38885"/>
                  <a:pt x="1376158" y="41281"/>
                  <a:pt x="1243602" y="64048"/>
                </a:cubicBezTo>
                <a:cubicBezTo>
                  <a:pt x="1079677" y="76030"/>
                  <a:pt x="916765" y="68841"/>
                  <a:pt x="753851" y="61651"/>
                </a:cubicBezTo>
                <a:cubicBezTo>
                  <a:pt x="653675" y="56858"/>
                  <a:pt x="554511" y="41281"/>
                  <a:pt x="465465" y="123960"/>
                </a:cubicBezTo>
                <a:cubicBezTo>
                  <a:pt x="489751" y="143132"/>
                  <a:pt x="519095" y="139537"/>
                  <a:pt x="546416" y="145529"/>
                </a:cubicBezTo>
                <a:cubicBezTo>
                  <a:pt x="594986" y="157511"/>
                  <a:pt x="643557" y="169493"/>
                  <a:pt x="689091" y="192260"/>
                </a:cubicBezTo>
                <a:cubicBezTo>
                  <a:pt x="699210" y="197053"/>
                  <a:pt x="708317" y="206639"/>
                  <a:pt x="704269" y="222217"/>
                </a:cubicBezTo>
                <a:cubicBezTo>
                  <a:pt x="701234" y="234199"/>
                  <a:pt x="691115" y="234199"/>
                  <a:pt x="683020" y="236595"/>
                </a:cubicBezTo>
                <a:cubicBezTo>
                  <a:pt x="664806" y="243785"/>
                  <a:pt x="642545" y="238992"/>
                  <a:pt x="621295" y="264155"/>
                </a:cubicBezTo>
                <a:cubicBezTo>
                  <a:pt x="702245" y="277336"/>
                  <a:pt x="780160" y="252172"/>
                  <a:pt x="848968" y="304896"/>
                </a:cubicBezTo>
                <a:cubicBezTo>
                  <a:pt x="823671" y="331257"/>
                  <a:pt x="795339" y="325266"/>
                  <a:pt x="768018" y="330059"/>
                </a:cubicBezTo>
                <a:cubicBezTo>
                  <a:pt x="739685" y="334852"/>
                  <a:pt x="712365" y="343240"/>
                  <a:pt x="684032" y="348032"/>
                </a:cubicBezTo>
                <a:cubicBezTo>
                  <a:pt x="653675" y="354023"/>
                  <a:pt x="623319" y="355222"/>
                  <a:pt x="592962" y="361213"/>
                </a:cubicBezTo>
                <a:cubicBezTo>
                  <a:pt x="567666" y="366006"/>
                  <a:pt x="540345" y="357618"/>
                  <a:pt x="509988" y="387575"/>
                </a:cubicBezTo>
                <a:cubicBezTo>
                  <a:pt x="584867" y="409143"/>
                  <a:pt x="652663" y="376790"/>
                  <a:pt x="726531" y="398359"/>
                </a:cubicBezTo>
                <a:cubicBezTo>
                  <a:pt x="683020" y="417531"/>
                  <a:pt x="647604" y="411539"/>
                  <a:pt x="614212" y="422324"/>
                </a:cubicBezTo>
                <a:cubicBezTo>
                  <a:pt x="583855" y="433108"/>
                  <a:pt x="547428" y="421126"/>
                  <a:pt x="522131" y="453478"/>
                </a:cubicBezTo>
                <a:cubicBezTo>
                  <a:pt x="502905" y="478641"/>
                  <a:pt x="482668" y="482236"/>
                  <a:pt x="457370" y="467857"/>
                </a:cubicBezTo>
                <a:cubicBezTo>
                  <a:pt x="435109" y="454676"/>
                  <a:pt x="410824" y="458271"/>
                  <a:pt x="388562" y="471452"/>
                </a:cubicBezTo>
                <a:cubicBezTo>
                  <a:pt x="380468" y="476245"/>
                  <a:pt x="372372" y="482236"/>
                  <a:pt x="372372" y="494218"/>
                </a:cubicBezTo>
                <a:cubicBezTo>
                  <a:pt x="372372" y="510994"/>
                  <a:pt x="382491" y="515787"/>
                  <a:pt x="393622" y="518184"/>
                </a:cubicBezTo>
                <a:cubicBezTo>
                  <a:pt x="403741" y="520580"/>
                  <a:pt x="415883" y="522977"/>
                  <a:pt x="426002" y="520580"/>
                </a:cubicBezTo>
                <a:cubicBezTo>
                  <a:pt x="490762" y="507399"/>
                  <a:pt x="554511" y="528968"/>
                  <a:pt x="619271" y="526571"/>
                </a:cubicBezTo>
                <a:cubicBezTo>
                  <a:pt x="415883" y="578096"/>
                  <a:pt x="210471" y="561321"/>
                  <a:pt x="0" y="579294"/>
                </a:cubicBezTo>
                <a:cubicBezTo>
                  <a:pt x="27321" y="615241"/>
                  <a:pt x="62737" y="585286"/>
                  <a:pt x="83986" y="611647"/>
                </a:cubicBezTo>
                <a:cubicBezTo>
                  <a:pt x="63748" y="666766"/>
                  <a:pt x="71844" y="696722"/>
                  <a:pt x="112319" y="700317"/>
                </a:cubicBezTo>
                <a:cubicBezTo>
                  <a:pt x="151782" y="703912"/>
                  <a:pt x="194281" y="684740"/>
                  <a:pt x="215531" y="750643"/>
                </a:cubicBezTo>
                <a:cubicBezTo>
                  <a:pt x="221602" y="771014"/>
                  <a:pt x="259042" y="765023"/>
                  <a:pt x="282315" y="768617"/>
                </a:cubicBezTo>
                <a:cubicBezTo>
                  <a:pt x="332909" y="777005"/>
                  <a:pt x="386539" y="768617"/>
                  <a:pt x="435109" y="794979"/>
                </a:cubicBezTo>
                <a:cubicBezTo>
                  <a:pt x="454335" y="804565"/>
                  <a:pt x="467489" y="811754"/>
                  <a:pt x="457370" y="838116"/>
                </a:cubicBezTo>
                <a:cubicBezTo>
                  <a:pt x="447252" y="865675"/>
                  <a:pt x="460406" y="875261"/>
                  <a:pt x="476596" y="886046"/>
                </a:cubicBezTo>
                <a:cubicBezTo>
                  <a:pt x="488739" y="894433"/>
                  <a:pt x="506953" y="892037"/>
                  <a:pt x="517071" y="917200"/>
                </a:cubicBezTo>
                <a:cubicBezTo>
                  <a:pt x="410824" y="913605"/>
                  <a:pt x="307612" y="893235"/>
                  <a:pt x="202377" y="912407"/>
                </a:cubicBezTo>
                <a:cubicBezTo>
                  <a:pt x="317731" y="960337"/>
                  <a:pt x="444216" y="957940"/>
                  <a:pt x="557546" y="1013060"/>
                </a:cubicBezTo>
                <a:cubicBezTo>
                  <a:pt x="553499" y="1032232"/>
                  <a:pt x="527190" y="1023844"/>
                  <a:pt x="526178" y="1052602"/>
                </a:cubicBezTo>
                <a:cubicBezTo>
                  <a:pt x="585879" y="1082558"/>
                  <a:pt x="657723" y="1062188"/>
                  <a:pt x="720459" y="1106523"/>
                </a:cubicBezTo>
                <a:cubicBezTo>
                  <a:pt x="684032" y="1126893"/>
                  <a:pt x="650640" y="1093342"/>
                  <a:pt x="616236" y="1112514"/>
                </a:cubicBezTo>
                <a:cubicBezTo>
                  <a:pt x="627367" y="1141273"/>
                  <a:pt x="1131283" y="1318613"/>
                  <a:pt x="1222353" y="1337785"/>
                </a:cubicBezTo>
                <a:cubicBezTo>
                  <a:pt x="1407527" y="1377327"/>
                  <a:pt x="1940788" y="1477980"/>
                  <a:pt x="2087511" y="1500747"/>
                </a:cubicBezTo>
                <a:cubicBezTo>
                  <a:pt x="2200841" y="1517522"/>
                  <a:pt x="2313160" y="1530703"/>
                  <a:pt x="2425479" y="1531901"/>
                </a:cubicBezTo>
                <a:cubicBezTo>
                  <a:pt x="2553988" y="1533099"/>
                  <a:pt x="2681485" y="1527108"/>
                  <a:pt x="2809994" y="1522315"/>
                </a:cubicBezTo>
                <a:cubicBezTo>
                  <a:pt x="2858058" y="1520518"/>
                  <a:pt x="2905933" y="1517372"/>
                  <a:pt x="2953618" y="1512448"/>
                </a:cubicBezTo>
                <a:lnTo>
                  <a:pt x="3021543" y="1502657"/>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131" name="Google Shape;131;p5"/>
          <p:cNvSpPr txBox="1">
            <a:spLocks noGrp="1"/>
          </p:cNvSpPr>
          <p:nvPr>
            <p:ph type="title"/>
          </p:nvPr>
        </p:nvSpPr>
        <p:spPr>
          <a:xfrm>
            <a:off x="838200" y="838199"/>
            <a:ext cx="4191000" cy="5338763"/>
          </a:xfrm>
          <a:prstGeom prst="rect">
            <a:avLst/>
          </a:prstGeom>
        </p:spPr>
        <p:txBody>
          <a:bodyPr spcFirstLastPara="1" lIns="91425" tIns="45700" rIns="91425" bIns="45700" anchorCtr="0">
            <a:normAutofit/>
          </a:bodyPr>
          <a:lstStyle/>
          <a:p>
            <a:pPr marL="0" lvl="0" indent="0" rtl="0">
              <a:spcBef>
                <a:spcPts val="0"/>
              </a:spcBef>
              <a:spcAft>
                <a:spcPts val="0"/>
              </a:spcAft>
              <a:buNone/>
            </a:pPr>
            <a:r>
              <a:rPr lang="en-US"/>
              <a:t>Introduction</a:t>
            </a:r>
          </a:p>
        </p:txBody>
      </p:sp>
      <p:sp>
        <p:nvSpPr>
          <p:cNvPr id="130" name="Google Shape;130;p5"/>
          <p:cNvSpPr txBox="1">
            <a:spLocks noGrp="1"/>
          </p:cNvSpPr>
          <p:nvPr>
            <p:ph idx="1"/>
          </p:nvPr>
        </p:nvSpPr>
        <p:spPr>
          <a:xfrm>
            <a:off x="5302332" y="838199"/>
            <a:ext cx="6051468" cy="5338763"/>
          </a:xfrm>
          <a:prstGeom prst="rect">
            <a:avLst/>
          </a:prstGeom>
        </p:spPr>
        <p:txBody>
          <a:bodyPr spcFirstLastPara="1" lIns="0" tIns="45700" rIns="0" bIns="45700" anchor="ctr" anchorCtr="0">
            <a:normAutofit lnSpcReduction="10000"/>
          </a:bodyPr>
          <a:lstStyle/>
          <a:p>
            <a:pPr marL="91440" lvl="0" indent="-127000">
              <a:lnSpc>
                <a:spcPct val="150000"/>
              </a:lnSpc>
              <a:spcBef>
                <a:spcPts val="0"/>
              </a:spcBef>
              <a:buSzPts val="2000"/>
              <a:buFont typeface="Noto Sans Symbols"/>
              <a:buChar char="❖"/>
            </a:pPr>
            <a:r>
              <a:rPr lang="en-US" sz="2000" dirty="0"/>
              <a:t>You learned to speak and to write and, like all humans, your skill in speaking and writing can continue to improve and adapt across your lifetime. The awareness of this simple fact should encourage you to write.</a:t>
            </a:r>
          </a:p>
          <a:p>
            <a:pPr marL="91440" lvl="0" indent="-127000">
              <a:lnSpc>
                <a:spcPct val="150000"/>
              </a:lnSpc>
              <a:spcBef>
                <a:spcPts val="0"/>
              </a:spcBef>
              <a:buSzPts val="2000"/>
              <a:buFont typeface="Noto Sans Symbols"/>
              <a:buChar char="❖"/>
            </a:pPr>
            <a:r>
              <a:rPr lang="en-US" sz="2000" dirty="0">
                <a:cs typeface="Calibri" panose="020F0502020204030204"/>
              </a:rPr>
              <a:t>What kinds of skills, or strengths, will you need in order to write well enough to succeed in your career? Solid research skills combined with effective preparation for writing involve a range of skill sets that require time and practice.</a:t>
            </a:r>
          </a:p>
          <a:p>
            <a:pPr marL="91440" indent="-127000">
              <a:lnSpc>
                <a:spcPct val="150000"/>
              </a:lnSpc>
              <a:spcBef>
                <a:spcPts val="0"/>
              </a:spcBef>
              <a:buSzPts val="2000"/>
              <a:buFont typeface="Noto Sans Symbols"/>
              <a:buChar char="❖"/>
            </a:pPr>
            <a:r>
              <a:rPr lang="en-US" sz="2000" dirty="0"/>
              <a:t>Regardless of what you write, there exists the possibility, even probability, that misunderstandings and miscommunications can and will occur. </a:t>
            </a:r>
            <a:endParaRPr lang="en-US" sz="2000" dirty="0">
              <a:cs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5"/>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6A8AAC95-3719-4BCD-B710-4160043D92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id="{73A6D7BA-50E4-42FE-A0E3-FC42B7EC43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2767722"/>
            <a:ext cx="3021543" cy="1532055"/>
          </a:xfrm>
          <a:custGeom>
            <a:avLst/>
            <a:gdLst>
              <a:gd name="connsiteX0" fmla="*/ 3021543 w 3021543"/>
              <a:gd name="connsiteY0" fmla="*/ 0 h 1532055"/>
              <a:gd name="connsiteX1" fmla="*/ 2963800 w 3021543"/>
              <a:gd name="connsiteY1" fmla="*/ 7730 h 1532055"/>
              <a:gd name="connsiteX2" fmla="*/ 2793803 w 3021543"/>
              <a:gd name="connsiteY2" fmla="*/ 25704 h 1532055"/>
              <a:gd name="connsiteX3" fmla="*/ 2414348 w 3021543"/>
              <a:gd name="connsiteY3" fmla="*/ 31695 h 1532055"/>
              <a:gd name="connsiteX4" fmla="*/ 2091558 w 3021543"/>
              <a:gd name="connsiteY4" fmla="*/ 29298 h 1532055"/>
              <a:gd name="connsiteX5" fmla="*/ 1645319 w 3021543"/>
              <a:gd name="connsiteY5" fmla="*/ 30497 h 1532055"/>
              <a:gd name="connsiteX6" fmla="*/ 1243602 w 3021543"/>
              <a:gd name="connsiteY6" fmla="*/ 64048 h 1532055"/>
              <a:gd name="connsiteX7" fmla="*/ 753851 w 3021543"/>
              <a:gd name="connsiteY7" fmla="*/ 61651 h 1532055"/>
              <a:gd name="connsiteX8" fmla="*/ 465465 w 3021543"/>
              <a:gd name="connsiteY8" fmla="*/ 123960 h 1532055"/>
              <a:gd name="connsiteX9" fmla="*/ 546416 w 3021543"/>
              <a:gd name="connsiteY9" fmla="*/ 145529 h 1532055"/>
              <a:gd name="connsiteX10" fmla="*/ 689091 w 3021543"/>
              <a:gd name="connsiteY10" fmla="*/ 192260 h 1532055"/>
              <a:gd name="connsiteX11" fmla="*/ 704269 w 3021543"/>
              <a:gd name="connsiteY11" fmla="*/ 222217 h 1532055"/>
              <a:gd name="connsiteX12" fmla="*/ 683020 w 3021543"/>
              <a:gd name="connsiteY12" fmla="*/ 236595 h 1532055"/>
              <a:gd name="connsiteX13" fmla="*/ 621295 w 3021543"/>
              <a:gd name="connsiteY13" fmla="*/ 264155 h 1532055"/>
              <a:gd name="connsiteX14" fmla="*/ 848968 w 3021543"/>
              <a:gd name="connsiteY14" fmla="*/ 304896 h 1532055"/>
              <a:gd name="connsiteX15" fmla="*/ 768018 w 3021543"/>
              <a:gd name="connsiteY15" fmla="*/ 330059 h 1532055"/>
              <a:gd name="connsiteX16" fmla="*/ 684032 w 3021543"/>
              <a:gd name="connsiteY16" fmla="*/ 348032 h 1532055"/>
              <a:gd name="connsiteX17" fmla="*/ 592962 w 3021543"/>
              <a:gd name="connsiteY17" fmla="*/ 361213 h 1532055"/>
              <a:gd name="connsiteX18" fmla="*/ 509988 w 3021543"/>
              <a:gd name="connsiteY18" fmla="*/ 387575 h 1532055"/>
              <a:gd name="connsiteX19" fmla="*/ 726531 w 3021543"/>
              <a:gd name="connsiteY19" fmla="*/ 398359 h 1532055"/>
              <a:gd name="connsiteX20" fmla="*/ 614212 w 3021543"/>
              <a:gd name="connsiteY20" fmla="*/ 422324 h 1532055"/>
              <a:gd name="connsiteX21" fmla="*/ 522131 w 3021543"/>
              <a:gd name="connsiteY21" fmla="*/ 453478 h 1532055"/>
              <a:gd name="connsiteX22" fmla="*/ 457370 w 3021543"/>
              <a:gd name="connsiteY22" fmla="*/ 467857 h 1532055"/>
              <a:gd name="connsiteX23" fmla="*/ 388562 w 3021543"/>
              <a:gd name="connsiteY23" fmla="*/ 471452 h 1532055"/>
              <a:gd name="connsiteX24" fmla="*/ 372372 w 3021543"/>
              <a:gd name="connsiteY24" fmla="*/ 494218 h 1532055"/>
              <a:gd name="connsiteX25" fmla="*/ 393622 w 3021543"/>
              <a:gd name="connsiteY25" fmla="*/ 518184 h 1532055"/>
              <a:gd name="connsiteX26" fmla="*/ 426002 w 3021543"/>
              <a:gd name="connsiteY26" fmla="*/ 520580 h 1532055"/>
              <a:gd name="connsiteX27" fmla="*/ 619271 w 3021543"/>
              <a:gd name="connsiteY27" fmla="*/ 526571 h 1532055"/>
              <a:gd name="connsiteX28" fmla="*/ 0 w 3021543"/>
              <a:gd name="connsiteY28" fmla="*/ 579294 h 1532055"/>
              <a:gd name="connsiteX29" fmla="*/ 83986 w 3021543"/>
              <a:gd name="connsiteY29" fmla="*/ 611647 h 1532055"/>
              <a:gd name="connsiteX30" fmla="*/ 112319 w 3021543"/>
              <a:gd name="connsiteY30" fmla="*/ 700317 h 1532055"/>
              <a:gd name="connsiteX31" fmla="*/ 215531 w 3021543"/>
              <a:gd name="connsiteY31" fmla="*/ 750643 h 1532055"/>
              <a:gd name="connsiteX32" fmla="*/ 282315 w 3021543"/>
              <a:gd name="connsiteY32" fmla="*/ 768617 h 1532055"/>
              <a:gd name="connsiteX33" fmla="*/ 435109 w 3021543"/>
              <a:gd name="connsiteY33" fmla="*/ 794979 h 1532055"/>
              <a:gd name="connsiteX34" fmla="*/ 457370 w 3021543"/>
              <a:gd name="connsiteY34" fmla="*/ 838116 h 1532055"/>
              <a:gd name="connsiteX35" fmla="*/ 476596 w 3021543"/>
              <a:gd name="connsiteY35" fmla="*/ 886046 h 1532055"/>
              <a:gd name="connsiteX36" fmla="*/ 517071 w 3021543"/>
              <a:gd name="connsiteY36" fmla="*/ 917200 h 1532055"/>
              <a:gd name="connsiteX37" fmla="*/ 202377 w 3021543"/>
              <a:gd name="connsiteY37" fmla="*/ 912407 h 1532055"/>
              <a:gd name="connsiteX38" fmla="*/ 557546 w 3021543"/>
              <a:gd name="connsiteY38" fmla="*/ 1013060 h 1532055"/>
              <a:gd name="connsiteX39" fmla="*/ 526178 w 3021543"/>
              <a:gd name="connsiteY39" fmla="*/ 1052602 h 1532055"/>
              <a:gd name="connsiteX40" fmla="*/ 720459 w 3021543"/>
              <a:gd name="connsiteY40" fmla="*/ 1106523 h 1532055"/>
              <a:gd name="connsiteX41" fmla="*/ 616236 w 3021543"/>
              <a:gd name="connsiteY41" fmla="*/ 1112514 h 1532055"/>
              <a:gd name="connsiteX42" fmla="*/ 1222353 w 3021543"/>
              <a:gd name="connsiteY42" fmla="*/ 1337785 h 1532055"/>
              <a:gd name="connsiteX43" fmla="*/ 2087511 w 3021543"/>
              <a:gd name="connsiteY43" fmla="*/ 1500747 h 1532055"/>
              <a:gd name="connsiteX44" fmla="*/ 2425479 w 3021543"/>
              <a:gd name="connsiteY44" fmla="*/ 1531901 h 1532055"/>
              <a:gd name="connsiteX45" fmla="*/ 2809994 w 3021543"/>
              <a:gd name="connsiteY45" fmla="*/ 1522315 h 1532055"/>
              <a:gd name="connsiteX46" fmla="*/ 2953618 w 3021543"/>
              <a:gd name="connsiteY46" fmla="*/ 1512448 h 1532055"/>
              <a:gd name="connsiteX47" fmla="*/ 3021543 w 3021543"/>
              <a:gd name="connsiteY47" fmla="*/ 1502657 h 153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532055">
                <a:moveTo>
                  <a:pt x="3021543" y="0"/>
                </a:moveTo>
                <a:lnTo>
                  <a:pt x="2963800" y="7730"/>
                </a:lnTo>
                <a:cubicBezTo>
                  <a:pt x="2907134" y="14919"/>
                  <a:pt x="2850469" y="24506"/>
                  <a:pt x="2793803" y="25704"/>
                </a:cubicBezTo>
                <a:cubicBezTo>
                  <a:pt x="2667318" y="29298"/>
                  <a:pt x="2539821" y="20911"/>
                  <a:pt x="2414348" y="31695"/>
                </a:cubicBezTo>
                <a:cubicBezTo>
                  <a:pt x="2307089" y="41281"/>
                  <a:pt x="2198818" y="30497"/>
                  <a:pt x="2091558" y="29298"/>
                </a:cubicBezTo>
                <a:cubicBezTo>
                  <a:pt x="1942812" y="28100"/>
                  <a:pt x="1793053" y="19713"/>
                  <a:pt x="1645319" y="30497"/>
                </a:cubicBezTo>
                <a:cubicBezTo>
                  <a:pt x="1510738" y="38885"/>
                  <a:pt x="1376158" y="41281"/>
                  <a:pt x="1243602" y="64048"/>
                </a:cubicBezTo>
                <a:cubicBezTo>
                  <a:pt x="1079677" y="76030"/>
                  <a:pt x="916765" y="68841"/>
                  <a:pt x="753851" y="61651"/>
                </a:cubicBezTo>
                <a:cubicBezTo>
                  <a:pt x="653675" y="56858"/>
                  <a:pt x="554511" y="41281"/>
                  <a:pt x="465465" y="123960"/>
                </a:cubicBezTo>
                <a:cubicBezTo>
                  <a:pt x="489751" y="143132"/>
                  <a:pt x="519095" y="139537"/>
                  <a:pt x="546416" y="145529"/>
                </a:cubicBezTo>
                <a:cubicBezTo>
                  <a:pt x="594986" y="157511"/>
                  <a:pt x="643557" y="169493"/>
                  <a:pt x="689091" y="192260"/>
                </a:cubicBezTo>
                <a:cubicBezTo>
                  <a:pt x="699210" y="197053"/>
                  <a:pt x="708317" y="206639"/>
                  <a:pt x="704269" y="222217"/>
                </a:cubicBezTo>
                <a:cubicBezTo>
                  <a:pt x="701234" y="234199"/>
                  <a:pt x="691115" y="234199"/>
                  <a:pt x="683020" y="236595"/>
                </a:cubicBezTo>
                <a:cubicBezTo>
                  <a:pt x="664806" y="243785"/>
                  <a:pt x="642545" y="238992"/>
                  <a:pt x="621295" y="264155"/>
                </a:cubicBezTo>
                <a:cubicBezTo>
                  <a:pt x="702245" y="277336"/>
                  <a:pt x="780160" y="252172"/>
                  <a:pt x="848968" y="304896"/>
                </a:cubicBezTo>
                <a:cubicBezTo>
                  <a:pt x="823671" y="331257"/>
                  <a:pt x="795339" y="325266"/>
                  <a:pt x="768018" y="330059"/>
                </a:cubicBezTo>
                <a:cubicBezTo>
                  <a:pt x="739685" y="334852"/>
                  <a:pt x="712365" y="343240"/>
                  <a:pt x="684032" y="348032"/>
                </a:cubicBezTo>
                <a:cubicBezTo>
                  <a:pt x="653675" y="354023"/>
                  <a:pt x="623319" y="355222"/>
                  <a:pt x="592962" y="361213"/>
                </a:cubicBezTo>
                <a:cubicBezTo>
                  <a:pt x="567666" y="366006"/>
                  <a:pt x="540345" y="357618"/>
                  <a:pt x="509988" y="387575"/>
                </a:cubicBezTo>
                <a:cubicBezTo>
                  <a:pt x="584867" y="409143"/>
                  <a:pt x="652663" y="376790"/>
                  <a:pt x="726531" y="398359"/>
                </a:cubicBezTo>
                <a:cubicBezTo>
                  <a:pt x="683020" y="417531"/>
                  <a:pt x="647604" y="411539"/>
                  <a:pt x="614212" y="422324"/>
                </a:cubicBezTo>
                <a:cubicBezTo>
                  <a:pt x="583855" y="433108"/>
                  <a:pt x="547428" y="421126"/>
                  <a:pt x="522131" y="453478"/>
                </a:cubicBezTo>
                <a:cubicBezTo>
                  <a:pt x="502905" y="478641"/>
                  <a:pt x="482668" y="482236"/>
                  <a:pt x="457370" y="467857"/>
                </a:cubicBezTo>
                <a:cubicBezTo>
                  <a:pt x="435109" y="454676"/>
                  <a:pt x="410824" y="458271"/>
                  <a:pt x="388562" y="471452"/>
                </a:cubicBezTo>
                <a:cubicBezTo>
                  <a:pt x="380468" y="476245"/>
                  <a:pt x="372372" y="482236"/>
                  <a:pt x="372372" y="494218"/>
                </a:cubicBezTo>
                <a:cubicBezTo>
                  <a:pt x="372372" y="510994"/>
                  <a:pt x="382491" y="515787"/>
                  <a:pt x="393622" y="518184"/>
                </a:cubicBezTo>
                <a:cubicBezTo>
                  <a:pt x="403741" y="520580"/>
                  <a:pt x="415883" y="522977"/>
                  <a:pt x="426002" y="520580"/>
                </a:cubicBezTo>
                <a:cubicBezTo>
                  <a:pt x="490762" y="507399"/>
                  <a:pt x="554511" y="528968"/>
                  <a:pt x="619271" y="526571"/>
                </a:cubicBezTo>
                <a:cubicBezTo>
                  <a:pt x="415883" y="578096"/>
                  <a:pt x="210471" y="561321"/>
                  <a:pt x="0" y="579294"/>
                </a:cubicBezTo>
                <a:cubicBezTo>
                  <a:pt x="27321" y="615241"/>
                  <a:pt x="62737" y="585286"/>
                  <a:pt x="83986" y="611647"/>
                </a:cubicBezTo>
                <a:cubicBezTo>
                  <a:pt x="63748" y="666766"/>
                  <a:pt x="71844" y="696722"/>
                  <a:pt x="112319" y="700317"/>
                </a:cubicBezTo>
                <a:cubicBezTo>
                  <a:pt x="151782" y="703912"/>
                  <a:pt x="194281" y="684740"/>
                  <a:pt x="215531" y="750643"/>
                </a:cubicBezTo>
                <a:cubicBezTo>
                  <a:pt x="221602" y="771014"/>
                  <a:pt x="259042" y="765023"/>
                  <a:pt x="282315" y="768617"/>
                </a:cubicBezTo>
                <a:cubicBezTo>
                  <a:pt x="332909" y="777005"/>
                  <a:pt x="386539" y="768617"/>
                  <a:pt x="435109" y="794979"/>
                </a:cubicBezTo>
                <a:cubicBezTo>
                  <a:pt x="454335" y="804565"/>
                  <a:pt x="467489" y="811754"/>
                  <a:pt x="457370" y="838116"/>
                </a:cubicBezTo>
                <a:cubicBezTo>
                  <a:pt x="447252" y="865675"/>
                  <a:pt x="460406" y="875261"/>
                  <a:pt x="476596" y="886046"/>
                </a:cubicBezTo>
                <a:cubicBezTo>
                  <a:pt x="488739" y="894433"/>
                  <a:pt x="506953" y="892037"/>
                  <a:pt x="517071" y="917200"/>
                </a:cubicBezTo>
                <a:cubicBezTo>
                  <a:pt x="410824" y="913605"/>
                  <a:pt x="307612" y="893235"/>
                  <a:pt x="202377" y="912407"/>
                </a:cubicBezTo>
                <a:cubicBezTo>
                  <a:pt x="317731" y="960337"/>
                  <a:pt x="444216" y="957940"/>
                  <a:pt x="557546" y="1013060"/>
                </a:cubicBezTo>
                <a:cubicBezTo>
                  <a:pt x="553499" y="1032232"/>
                  <a:pt x="527190" y="1023844"/>
                  <a:pt x="526178" y="1052602"/>
                </a:cubicBezTo>
                <a:cubicBezTo>
                  <a:pt x="585879" y="1082558"/>
                  <a:pt x="657723" y="1062188"/>
                  <a:pt x="720459" y="1106523"/>
                </a:cubicBezTo>
                <a:cubicBezTo>
                  <a:pt x="684032" y="1126893"/>
                  <a:pt x="650640" y="1093342"/>
                  <a:pt x="616236" y="1112514"/>
                </a:cubicBezTo>
                <a:cubicBezTo>
                  <a:pt x="627367" y="1141273"/>
                  <a:pt x="1131283" y="1318613"/>
                  <a:pt x="1222353" y="1337785"/>
                </a:cubicBezTo>
                <a:cubicBezTo>
                  <a:pt x="1407527" y="1377327"/>
                  <a:pt x="1940788" y="1477980"/>
                  <a:pt x="2087511" y="1500747"/>
                </a:cubicBezTo>
                <a:cubicBezTo>
                  <a:pt x="2200841" y="1517522"/>
                  <a:pt x="2313160" y="1530703"/>
                  <a:pt x="2425479" y="1531901"/>
                </a:cubicBezTo>
                <a:cubicBezTo>
                  <a:pt x="2553988" y="1533099"/>
                  <a:pt x="2681485" y="1527108"/>
                  <a:pt x="2809994" y="1522315"/>
                </a:cubicBezTo>
                <a:cubicBezTo>
                  <a:pt x="2858058" y="1520518"/>
                  <a:pt x="2905933" y="1517372"/>
                  <a:pt x="2953618" y="1512448"/>
                </a:cubicBezTo>
                <a:lnTo>
                  <a:pt x="3021543" y="1502657"/>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136" name="Google Shape;136;p6"/>
          <p:cNvSpPr txBox="1">
            <a:spLocks noGrp="1"/>
          </p:cNvSpPr>
          <p:nvPr>
            <p:ph type="title"/>
          </p:nvPr>
        </p:nvSpPr>
        <p:spPr>
          <a:xfrm>
            <a:off x="838200" y="838199"/>
            <a:ext cx="4191000" cy="5338763"/>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dirty="0"/>
              <a:t>1. Think, then write: Writing preparation</a:t>
            </a:r>
          </a:p>
        </p:txBody>
      </p:sp>
      <p:sp>
        <p:nvSpPr>
          <p:cNvPr id="137" name="Google Shape;137;p6"/>
          <p:cNvSpPr txBox="1">
            <a:spLocks noGrp="1"/>
          </p:cNvSpPr>
          <p:nvPr>
            <p:ph idx="1"/>
          </p:nvPr>
        </p:nvSpPr>
        <p:spPr>
          <a:xfrm>
            <a:off x="5302332" y="838199"/>
            <a:ext cx="6051468" cy="5338763"/>
          </a:xfrm>
          <a:prstGeom prst="rect">
            <a:avLst/>
          </a:prstGeom>
        </p:spPr>
        <p:txBody>
          <a:bodyPr spcFirstLastPara="1" lIns="0" tIns="45700" rIns="0" bIns="45700" anchor="ctr" anchorCtr="0">
            <a:normAutofit fontScale="92500" lnSpcReduction="10000"/>
          </a:bodyPr>
          <a:lstStyle/>
          <a:p>
            <a:pPr marL="91440" indent="-127000">
              <a:spcBef>
                <a:spcPts val="0"/>
              </a:spcBef>
              <a:buSzPts val="2000"/>
              <a:buFont typeface="Noto Sans Symbols"/>
              <a:buChar char="❖"/>
            </a:pPr>
            <a:r>
              <a:rPr lang="en-US" dirty="0"/>
              <a:t>Consider one important step to writing success: </a:t>
            </a:r>
            <a:r>
              <a:rPr lang="en-US" b="1" i="1" dirty="0"/>
              <a:t>know when you are most productive</a:t>
            </a:r>
            <a:r>
              <a:rPr lang="en-US" dirty="0"/>
              <a:t>. </a:t>
            </a:r>
          </a:p>
          <a:p>
            <a:pPr marL="91440" indent="-127000">
              <a:spcBef>
                <a:spcPts val="0"/>
              </a:spcBef>
              <a:buSzPts val="2000"/>
              <a:buFont typeface="Noto Sans Symbols"/>
              <a:buChar char="❖"/>
            </a:pPr>
            <a:endParaRPr lang="en-US" dirty="0"/>
          </a:p>
          <a:p>
            <a:pPr marL="91440" indent="-127000">
              <a:spcBef>
                <a:spcPts val="0"/>
              </a:spcBef>
              <a:buSzPts val="2000"/>
              <a:buFont typeface="Noto Sans Symbols"/>
              <a:buChar char="❖"/>
            </a:pPr>
            <a:r>
              <a:rPr lang="en-US" dirty="0"/>
              <a:t>Don’t wait to be in the “right mood” to write. If you wait for the right mood to strike, you will probably never get started at all.</a:t>
            </a:r>
          </a:p>
          <a:p>
            <a:pPr marL="91440" indent="-127000">
              <a:spcBef>
                <a:spcPts val="0"/>
              </a:spcBef>
              <a:buSzPts val="2000"/>
              <a:buFont typeface="Noto Sans Symbols"/>
              <a:buChar char="❖"/>
            </a:pPr>
            <a:endParaRPr lang="en-US" dirty="0"/>
          </a:p>
          <a:p>
            <a:pPr marL="91440" indent="-127000">
              <a:spcBef>
                <a:spcPts val="0"/>
              </a:spcBef>
              <a:buSzPts val="2000"/>
              <a:buFont typeface="Noto Sans Symbols"/>
              <a:buChar char="❖"/>
            </a:pPr>
            <a:r>
              <a:rPr lang="en-US" dirty="0"/>
              <a:t>Develop a habit of concentrating when you write. Our busy lives involve constant interruption, our minds can multitask and perform several tasks simultaneously, but we can also get easily distracted.</a:t>
            </a:r>
            <a:br>
              <a:rPr lang="en-US" dirty="0"/>
            </a:br>
            <a:br>
              <a:rPr lang="en-US" dirty="0"/>
            </a:br>
            <a:endParaRPr lang="en-US" dirty="0">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5"/>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6A8AAC95-3719-4BCD-B710-4160043D92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id="{73A6D7BA-50E4-42FE-A0E3-FC42B7EC43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2767722"/>
            <a:ext cx="3021543" cy="1532055"/>
          </a:xfrm>
          <a:custGeom>
            <a:avLst/>
            <a:gdLst>
              <a:gd name="connsiteX0" fmla="*/ 3021543 w 3021543"/>
              <a:gd name="connsiteY0" fmla="*/ 0 h 1532055"/>
              <a:gd name="connsiteX1" fmla="*/ 2963800 w 3021543"/>
              <a:gd name="connsiteY1" fmla="*/ 7730 h 1532055"/>
              <a:gd name="connsiteX2" fmla="*/ 2793803 w 3021543"/>
              <a:gd name="connsiteY2" fmla="*/ 25704 h 1532055"/>
              <a:gd name="connsiteX3" fmla="*/ 2414348 w 3021543"/>
              <a:gd name="connsiteY3" fmla="*/ 31695 h 1532055"/>
              <a:gd name="connsiteX4" fmla="*/ 2091558 w 3021543"/>
              <a:gd name="connsiteY4" fmla="*/ 29298 h 1532055"/>
              <a:gd name="connsiteX5" fmla="*/ 1645319 w 3021543"/>
              <a:gd name="connsiteY5" fmla="*/ 30497 h 1532055"/>
              <a:gd name="connsiteX6" fmla="*/ 1243602 w 3021543"/>
              <a:gd name="connsiteY6" fmla="*/ 64048 h 1532055"/>
              <a:gd name="connsiteX7" fmla="*/ 753851 w 3021543"/>
              <a:gd name="connsiteY7" fmla="*/ 61651 h 1532055"/>
              <a:gd name="connsiteX8" fmla="*/ 465465 w 3021543"/>
              <a:gd name="connsiteY8" fmla="*/ 123960 h 1532055"/>
              <a:gd name="connsiteX9" fmla="*/ 546416 w 3021543"/>
              <a:gd name="connsiteY9" fmla="*/ 145529 h 1532055"/>
              <a:gd name="connsiteX10" fmla="*/ 689091 w 3021543"/>
              <a:gd name="connsiteY10" fmla="*/ 192260 h 1532055"/>
              <a:gd name="connsiteX11" fmla="*/ 704269 w 3021543"/>
              <a:gd name="connsiteY11" fmla="*/ 222217 h 1532055"/>
              <a:gd name="connsiteX12" fmla="*/ 683020 w 3021543"/>
              <a:gd name="connsiteY12" fmla="*/ 236595 h 1532055"/>
              <a:gd name="connsiteX13" fmla="*/ 621295 w 3021543"/>
              <a:gd name="connsiteY13" fmla="*/ 264155 h 1532055"/>
              <a:gd name="connsiteX14" fmla="*/ 848968 w 3021543"/>
              <a:gd name="connsiteY14" fmla="*/ 304896 h 1532055"/>
              <a:gd name="connsiteX15" fmla="*/ 768018 w 3021543"/>
              <a:gd name="connsiteY15" fmla="*/ 330059 h 1532055"/>
              <a:gd name="connsiteX16" fmla="*/ 684032 w 3021543"/>
              <a:gd name="connsiteY16" fmla="*/ 348032 h 1532055"/>
              <a:gd name="connsiteX17" fmla="*/ 592962 w 3021543"/>
              <a:gd name="connsiteY17" fmla="*/ 361213 h 1532055"/>
              <a:gd name="connsiteX18" fmla="*/ 509988 w 3021543"/>
              <a:gd name="connsiteY18" fmla="*/ 387575 h 1532055"/>
              <a:gd name="connsiteX19" fmla="*/ 726531 w 3021543"/>
              <a:gd name="connsiteY19" fmla="*/ 398359 h 1532055"/>
              <a:gd name="connsiteX20" fmla="*/ 614212 w 3021543"/>
              <a:gd name="connsiteY20" fmla="*/ 422324 h 1532055"/>
              <a:gd name="connsiteX21" fmla="*/ 522131 w 3021543"/>
              <a:gd name="connsiteY21" fmla="*/ 453478 h 1532055"/>
              <a:gd name="connsiteX22" fmla="*/ 457370 w 3021543"/>
              <a:gd name="connsiteY22" fmla="*/ 467857 h 1532055"/>
              <a:gd name="connsiteX23" fmla="*/ 388562 w 3021543"/>
              <a:gd name="connsiteY23" fmla="*/ 471452 h 1532055"/>
              <a:gd name="connsiteX24" fmla="*/ 372372 w 3021543"/>
              <a:gd name="connsiteY24" fmla="*/ 494218 h 1532055"/>
              <a:gd name="connsiteX25" fmla="*/ 393622 w 3021543"/>
              <a:gd name="connsiteY25" fmla="*/ 518184 h 1532055"/>
              <a:gd name="connsiteX26" fmla="*/ 426002 w 3021543"/>
              <a:gd name="connsiteY26" fmla="*/ 520580 h 1532055"/>
              <a:gd name="connsiteX27" fmla="*/ 619271 w 3021543"/>
              <a:gd name="connsiteY27" fmla="*/ 526571 h 1532055"/>
              <a:gd name="connsiteX28" fmla="*/ 0 w 3021543"/>
              <a:gd name="connsiteY28" fmla="*/ 579294 h 1532055"/>
              <a:gd name="connsiteX29" fmla="*/ 83986 w 3021543"/>
              <a:gd name="connsiteY29" fmla="*/ 611647 h 1532055"/>
              <a:gd name="connsiteX30" fmla="*/ 112319 w 3021543"/>
              <a:gd name="connsiteY30" fmla="*/ 700317 h 1532055"/>
              <a:gd name="connsiteX31" fmla="*/ 215531 w 3021543"/>
              <a:gd name="connsiteY31" fmla="*/ 750643 h 1532055"/>
              <a:gd name="connsiteX32" fmla="*/ 282315 w 3021543"/>
              <a:gd name="connsiteY32" fmla="*/ 768617 h 1532055"/>
              <a:gd name="connsiteX33" fmla="*/ 435109 w 3021543"/>
              <a:gd name="connsiteY33" fmla="*/ 794979 h 1532055"/>
              <a:gd name="connsiteX34" fmla="*/ 457370 w 3021543"/>
              <a:gd name="connsiteY34" fmla="*/ 838116 h 1532055"/>
              <a:gd name="connsiteX35" fmla="*/ 476596 w 3021543"/>
              <a:gd name="connsiteY35" fmla="*/ 886046 h 1532055"/>
              <a:gd name="connsiteX36" fmla="*/ 517071 w 3021543"/>
              <a:gd name="connsiteY36" fmla="*/ 917200 h 1532055"/>
              <a:gd name="connsiteX37" fmla="*/ 202377 w 3021543"/>
              <a:gd name="connsiteY37" fmla="*/ 912407 h 1532055"/>
              <a:gd name="connsiteX38" fmla="*/ 557546 w 3021543"/>
              <a:gd name="connsiteY38" fmla="*/ 1013060 h 1532055"/>
              <a:gd name="connsiteX39" fmla="*/ 526178 w 3021543"/>
              <a:gd name="connsiteY39" fmla="*/ 1052602 h 1532055"/>
              <a:gd name="connsiteX40" fmla="*/ 720459 w 3021543"/>
              <a:gd name="connsiteY40" fmla="*/ 1106523 h 1532055"/>
              <a:gd name="connsiteX41" fmla="*/ 616236 w 3021543"/>
              <a:gd name="connsiteY41" fmla="*/ 1112514 h 1532055"/>
              <a:gd name="connsiteX42" fmla="*/ 1222353 w 3021543"/>
              <a:gd name="connsiteY42" fmla="*/ 1337785 h 1532055"/>
              <a:gd name="connsiteX43" fmla="*/ 2087511 w 3021543"/>
              <a:gd name="connsiteY43" fmla="*/ 1500747 h 1532055"/>
              <a:gd name="connsiteX44" fmla="*/ 2425479 w 3021543"/>
              <a:gd name="connsiteY44" fmla="*/ 1531901 h 1532055"/>
              <a:gd name="connsiteX45" fmla="*/ 2809994 w 3021543"/>
              <a:gd name="connsiteY45" fmla="*/ 1522315 h 1532055"/>
              <a:gd name="connsiteX46" fmla="*/ 2953618 w 3021543"/>
              <a:gd name="connsiteY46" fmla="*/ 1512448 h 1532055"/>
              <a:gd name="connsiteX47" fmla="*/ 3021543 w 3021543"/>
              <a:gd name="connsiteY47" fmla="*/ 1502657 h 153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532055">
                <a:moveTo>
                  <a:pt x="3021543" y="0"/>
                </a:moveTo>
                <a:lnTo>
                  <a:pt x="2963800" y="7730"/>
                </a:lnTo>
                <a:cubicBezTo>
                  <a:pt x="2907134" y="14919"/>
                  <a:pt x="2850469" y="24506"/>
                  <a:pt x="2793803" y="25704"/>
                </a:cubicBezTo>
                <a:cubicBezTo>
                  <a:pt x="2667318" y="29298"/>
                  <a:pt x="2539821" y="20911"/>
                  <a:pt x="2414348" y="31695"/>
                </a:cubicBezTo>
                <a:cubicBezTo>
                  <a:pt x="2307089" y="41281"/>
                  <a:pt x="2198818" y="30497"/>
                  <a:pt x="2091558" y="29298"/>
                </a:cubicBezTo>
                <a:cubicBezTo>
                  <a:pt x="1942812" y="28100"/>
                  <a:pt x="1793053" y="19713"/>
                  <a:pt x="1645319" y="30497"/>
                </a:cubicBezTo>
                <a:cubicBezTo>
                  <a:pt x="1510738" y="38885"/>
                  <a:pt x="1376158" y="41281"/>
                  <a:pt x="1243602" y="64048"/>
                </a:cubicBezTo>
                <a:cubicBezTo>
                  <a:pt x="1079677" y="76030"/>
                  <a:pt x="916765" y="68841"/>
                  <a:pt x="753851" y="61651"/>
                </a:cubicBezTo>
                <a:cubicBezTo>
                  <a:pt x="653675" y="56858"/>
                  <a:pt x="554511" y="41281"/>
                  <a:pt x="465465" y="123960"/>
                </a:cubicBezTo>
                <a:cubicBezTo>
                  <a:pt x="489751" y="143132"/>
                  <a:pt x="519095" y="139537"/>
                  <a:pt x="546416" y="145529"/>
                </a:cubicBezTo>
                <a:cubicBezTo>
                  <a:pt x="594986" y="157511"/>
                  <a:pt x="643557" y="169493"/>
                  <a:pt x="689091" y="192260"/>
                </a:cubicBezTo>
                <a:cubicBezTo>
                  <a:pt x="699210" y="197053"/>
                  <a:pt x="708317" y="206639"/>
                  <a:pt x="704269" y="222217"/>
                </a:cubicBezTo>
                <a:cubicBezTo>
                  <a:pt x="701234" y="234199"/>
                  <a:pt x="691115" y="234199"/>
                  <a:pt x="683020" y="236595"/>
                </a:cubicBezTo>
                <a:cubicBezTo>
                  <a:pt x="664806" y="243785"/>
                  <a:pt x="642545" y="238992"/>
                  <a:pt x="621295" y="264155"/>
                </a:cubicBezTo>
                <a:cubicBezTo>
                  <a:pt x="702245" y="277336"/>
                  <a:pt x="780160" y="252172"/>
                  <a:pt x="848968" y="304896"/>
                </a:cubicBezTo>
                <a:cubicBezTo>
                  <a:pt x="823671" y="331257"/>
                  <a:pt x="795339" y="325266"/>
                  <a:pt x="768018" y="330059"/>
                </a:cubicBezTo>
                <a:cubicBezTo>
                  <a:pt x="739685" y="334852"/>
                  <a:pt x="712365" y="343240"/>
                  <a:pt x="684032" y="348032"/>
                </a:cubicBezTo>
                <a:cubicBezTo>
                  <a:pt x="653675" y="354023"/>
                  <a:pt x="623319" y="355222"/>
                  <a:pt x="592962" y="361213"/>
                </a:cubicBezTo>
                <a:cubicBezTo>
                  <a:pt x="567666" y="366006"/>
                  <a:pt x="540345" y="357618"/>
                  <a:pt x="509988" y="387575"/>
                </a:cubicBezTo>
                <a:cubicBezTo>
                  <a:pt x="584867" y="409143"/>
                  <a:pt x="652663" y="376790"/>
                  <a:pt x="726531" y="398359"/>
                </a:cubicBezTo>
                <a:cubicBezTo>
                  <a:pt x="683020" y="417531"/>
                  <a:pt x="647604" y="411539"/>
                  <a:pt x="614212" y="422324"/>
                </a:cubicBezTo>
                <a:cubicBezTo>
                  <a:pt x="583855" y="433108"/>
                  <a:pt x="547428" y="421126"/>
                  <a:pt x="522131" y="453478"/>
                </a:cubicBezTo>
                <a:cubicBezTo>
                  <a:pt x="502905" y="478641"/>
                  <a:pt x="482668" y="482236"/>
                  <a:pt x="457370" y="467857"/>
                </a:cubicBezTo>
                <a:cubicBezTo>
                  <a:pt x="435109" y="454676"/>
                  <a:pt x="410824" y="458271"/>
                  <a:pt x="388562" y="471452"/>
                </a:cubicBezTo>
                <a:cubicBezTo>
                  <a:pt x="380468" y="476245"/>
                  <a:pt x="372372" y="482236"/>
                  <a:pt x="372372" y="494218"/>
                </a:cubicBezTo>
                <a:cubicBezTo>
                  <a:pt x="372372" y="510994"/>
                  <a:pt x="382491" y="515787"/>
                  <a:pt x="393622" y="518184"/>
                </a:cubicBezTo>
                <a:cubicBezTo>
                  <a:pt x="403741" y="520580"/>
                  <a:pt x="415883" y="522977"/>
                  <a:pt x="426002" y="520580"/>
                </a:cubicBezTo>
                <a:cubicBezTo>
                  <a:pt x="490762" y="507399"/>
                  <a:pt x="554511" y="528968"/>
                  <a:pt x="619271" y="526571"/>
                </a:cubicBezTo>
                <a:cubicBezTo>
                  <a:pt x="415883" y="578096"/>
                  <a:pt x="210471" y="561321"/>
                  <a:pt x="0" y="579294"/>
                </a:cubicBezTo>
                <a:cubicBezTo>
                  <a:pt x="27321" y="615241"/>
                  <a:pt x="62737" y="585286"/>
                  <a:pt x="83986" y="611647"/>
                </a:cubicBezTo>
                <a:cubicBezTo>
                  <a:pt x="63748" y="666766"/>
                  <a:pt x="71844" y="696722"/>
                  <a:pt x="112319" y="700317"/>
                </a:cubicBezTo>
                <a:cubicBezTo>
                  <a:pt x="151782" y="703912"/>
                  <a:pt x="194281" y="684740"/>
                  <a:pt x="215531" y="750643"/>
                </a:cubicBezTo>
                <a:cubicBezTo>
                  <a:pt x="221602" y="771014"/>
                  <a:pt x="259042" y="765023"/>
                  <a:pt x="282315" y="768617"/>
                </a:cubicBezTo>
                <a:cubicBezTo>
                  <a:pt x="332909" y="777005"/>
                  <a:pt x="386539" y="768617"/>
                  <a:pt x="435109" y="794979"/>
                </a:cubicBezTo>
                <a:cubicBezTo>
                  <a:pt x="454335" y="804565"/>
                  <a:pt x="467489" y="811754"/>
                  <a:pt x="457370" y="838116"/>
                </a:cubicBezTo>
                <a:cubicBezTo>
                  <a:pt x="447252" y="865675"/>
                  <a:pt x="460406" y="875261"/>
                  <a:pt x="476596" y="886046"/>
                </a:cubicBezTo>
                <a:cubicBezTo>
                  <a:pt x="488739" y="894433"/>
                  <a:pt x="506953" y="892037"/>
                  <a:pt x="517071" y="917200"/>
                </a:cubicBezTo>
                <a:cubicBezTo>
                  <a:pt x="410824" y="913605"/>
                  <a:pt x="307612" y="893235"/>
                  <a:pt x="202377" y="912407"/>
                </a:cubicBezTo>
                <a:cubicBezTo>
                  <a:pt x="317731" y="960337"/>
                  <a:pt x="444216" y="957940"/>
                  <a:pt x="557546" y="1013060"/>
                </a:cubicBezTo>
                <a:cubicBezTo>
                  <a:pt x="553499" y="1032232"/>
                  <a:pt x="527190" y="1023844"/>
                  <a:pt x="526178" y="1052602"/>
                </a:cubicBezTo>
                <a:cubicBezTo>
                  <a:pt x="585879" y="1082558"/>
                  <a:pt x="657723" y="1062188"/>
                  <a:pt x="720459" y="1106523"/>
                </a:cubicBezTo>
                <a:cubicBezTo>
                  <a:pt x="684032" y="1126893"/>
                  <a:pt x="650640" y="1093342"/>
                  <a:pt x="616236" y="1112514"/>
                </a:cubicBezTo>
                <a:cubicBezTo>
                  <a:pt x="627367" y="1141273"/>
                  <a:pt x="1131283" y="1318613"/>
                  <a:pt x="1222353" y="1337785"/>
                </a:cubicBezTo>
                <a:cubicBezTo>
                  <a:pt x="1407527" y="1377327"/>
                  <a:pt x="1940788" y="1477980"/>
                  <a:pt x="2087511" y="1500747"/>
                </a:cubicBezTo>
                <a:cubicBezTo>
                  <a:pt x="2200841" y="1517522"/>
                  <a:pt x="2313160" y="1530703"/>
                  <a:pt x="2425479" y="1531901"/>
                </a:cubicBezTo>
                <a:cubicBezTo>
                  <a:pt x="2553988" y="1533099"/>
                  <a:pt x="2681485" y="1527108"/>
                  <a:pt x="2809994" y="1522315"/>
                </a:cubicBezTo>
                <a:cubicBezTo>
                  <a:pt x="2858058" y="1520518"/>
                  <a:pt x="2905933" y="1517372"/>
                  <a:pt x="2953618" y="1512448"/>
                </a:cubicBezTo>
                <a:lnTo>
                  <a:pt x="3021543" y="1502657"/>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136" name="Google Shape;136;p6"/>
          <p:cNvSpPr txBox="1">
            <a:spLocks noGrp="1"/>
          </p:cNvSpPr>
          <p:nvPr>
            <p:ph type="title"/>
          </p:nvPr>
        </p:nvSpPr>
        <p:spPr>
          <a:xfrm>
            <a:off x="838200" y="838199"/>
            <a:ext cx="4191000" cy="5338763"/>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dirty="0"/>
              <a:t>1.1. Think critically</a:t>
            </a:r>
          </a:p>
        </p:txBody>
      </p:sp>
      <p:sp>
        <p:nvSpPr>
          <p:cNvPr id="137" name="Google Shape;137;p6"/>
          <p:cNvSpPr txBox="1">
            <a:spLocks noGrp="1"/>
          </p:cNvSpPr>
          <p:nvPr>
            <p:ph idx="1"/>
          </p:nvPr>
        </p:nvSpPr>
        <p:spPr>
          <a:xfrm>
            <a:off x="5302332" y="838199"/>
            <a:ext cx="6051468" cy="5338763"/>
          </a:xfrm>
          <a:prstGeom prst="rect">
            <a:avLst/>
          </a:prstGeom>
        </p:spPr>
        <p:txBody>
          <a:bodyPr spcFirstLastPara="1" lIns="0" tIns="45700" rIns="0" bIns="45700" anchor="ctr" anchorCtr="0">
            <a:normAutofit fontScale="77500" lnSpcReduction="20000"/>
          </a:bodyPr>
          <a:lstStyle/>
          <a:p>
            <a:pPr marL="91440" indent="-127000">
              <a:spcBef>
                <a:spcPts val="0"/>
              </a:spcBef>
              <a:buSzPts val="2000"/>
              <a:buFont typeface="Noto Sans Symbols"/>
              <a:buChar char="❖"/>
            </a:pPr>
            <a:r>
              <a:rPr lang="en-US" dirty="0"/>
              <a:t>The false thinking strategy leads to poor conclusions. Critical thinking requires a willingness to acknowledge and address our own tendency for </a:t>
            </a:r>
            <a:r>
              <a:rPr lang="en-US" b="1" i="1" dirty="0"/>
              <a:t>confirmation bias, egocentrism, and sociocentrism. </a:t>
            </a:r>
            <a:br>
              <a:rPr lang="en-US" dirty="0"/>
            </a:br>
            <a:endParaRPr lang="en-US" dirty="0"/>
          </a:p>
          <a:p>
            <a:pPr marL="91440" indent="-127000">
              <a:spcBef>
                <a:spcPts val="0"/>
              </a:spcBef>
              <a:buSzPts val="2000"/>
              <a:buFont typeface="Noto Sans Symbols"/>
              <a:buChar char="❖"/>
            </a:pPr>
            <a:r>
              <a:rPr lang="en-US" dirty="0"/>
              <a:t>As you read, research, and prepare for writing, make an effort to gather information from </a:t>
            </a:r>
            <a:r>
              <a:rPr lang="en-US" b="1" i="1" dirty="0"/>
              <a:t>a range of reliable sources</a:t>
            </a:r>
            <a:r>
              <a:rPr lang="en-US" dirty="0"/>
              <a:t>, whether or not this information leads to conclusions you didn’t expect.</a:t>
            </a:r>
          </a:p>
          <a:p>
            <a:pPr marL="91440" indent="-127000">
              <a:spcBef>
                <a:spcPts val="0"/>
              </a:spcBef>
              <a:buSzPts val="2000"/>
              <a:buFont typeface="Noto Sans Symbols"/>
              <a:buChar char="❖"/>
            </a:pPr>
            <a:endParaRPr lang="en-US" dirty="0"/>
          </a:p>
          <a:p>
            <a:pPr marL="91440" indent="-127000">
              <a:spcBef>
                <a:spcPts val="0"/>
              </a:spcBef>
              <a:buSzPts val="2000"/>
              <a:buFont typeface="Noto Sans Symbols"/>
              <a:buChar char="❖"/>
            </a:pPr>
            <a:r>
              <a:rPr lang="en-US" dirty="0"/>
              <a:t>Reading and writing from an </a:t>
            </a:r>
            <a:r>
              <a:rPr lang="en-US" b="1" i="1" dirty="0"/>
              <a:t>audience-centered view </a:t>
            </a:r>
            <a:r>
              <a:rPr lang="en-US" dirty="0"/>
              <a:t>means acknowledging your confirmation bias and moving beyond it to consider </a:t>
            </a:r>
            <a:r>
              <a:rPr lang="en-US" i="1" dirty="0"/>
              <a:t>multiple frames of references, points of view, and perspectives </a:t>
            </a:r>
            <a:r>
              <a:rPr lang="en-US" dirty="0"/>
              <a:t>as you read, research, and write. </a:t>
            </a:r>
            <a:br>
              <a:rPr lang="en-US" dirty="0"/>
            </a:br>
            <a:br>
              <a:rPr lang="en-US" dirty="0"/>
            </a:br>
            <a:br>
              <a:rPr lang="en-US" dirty="0"/>
            </a:br>
            <a:br>
              <a:rPr lang="en-US" dirty="0"/>
            </a:br>
            <a:endParaRPr lang="en-US" dirty="0">
              <a:cs typeface="Calibri"/>
            </a:endParaRPr>
          </a:p>
        </p:txBody>
      </p:sp>
    </p:spTree>
    <p:extLst>
      <p:ext uri="{BB962C8B-B14F-4D97-AF65-F5344CB8AC3E}">
        <p14:creationId xmlns:p14="http://schemas.microsoft.com/office/powerpoint/2010/main" val="1474074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5"/>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6A8AAC95-3719-4BCD-B710-4160043D92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id="{73A6D7BA-50E4-42FE-A0E3-FC42B7EC43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2767722"/>
            <a:ext cx="3021543" cy="1532055"/>
          </a:xfrm>
          <a:custGeom>
            <a:avLst/>
            <a:gdLst>
              <a:gd name="connsiteX0" fmla="*/ 3021543 w 3021543"/>
              <a:gd name="connsiteY0" fmla="*/ 0 h 1532055"/>
              <a:gd name="connsiteX1" fmla="*/ 2963800 w 3021543"/>
              <a:gd name="connsiteY1" fmla="*/ 7730 h 1532055"/>
              <a:gd name="connsiteX2" fmla="*/ 2793803 w 3021543"/>
              <a:gd name="connsiteY2" fmla="*/ 25704 h 1532055"/>
              <a:gd name="connsiteX3" fmla="*/ 2414348 w 3021543"/>
              <a:gd name="connsiteY3" fmla="*/ 31695 h 1532055"/>
              <a:gd name="connsiteX4" fmla="*/ 2091558 w 3021543"/>
              <a:gd name="connsiteY4" fmla="*/ 29298 h 1532055"/>
              <a:gd name="connsiteX5" fmla="*/ 1645319 w 3021543"/>
              <a:gd name="connsiteY5" fmla="*/ 30497 h 1532055"/>
              <a:gd name="connsiteX6" fmla="*/ 1243602 w 3021543"/>
              <a:gd name="connsiteY6" fmla="*/ 64048 h 1532055"/>
              <a:gd name="connsiteX7" fmla="*/ 753851 w 3021543"/>
              <a:gd name="connsiteY7" fmla="*/ 61651 h 1532055"/>
              <a:gd name="connsiteX8" fmla="*/ 465465 w 3021543"/>
              <a:gd name="connsiteY8" fmla="*/ 123960 h 1532055"/>
              <a:gd name="connsiteX9" fmla="*/ 546416 w 3021543"/>
              <a:gd name="connsiteY9" fmla="*/ 145529 h 1532055"/>
              <a:gd name="connsiteX10" fmla="*/ 689091 w 3021543"/>
              <a:gd name="connsiteY10" fmla="*/ 192260 h 1532055"/>
              <a:gd name="connsiteX11" fmla="*/ 704269 w 3021543"/>
              <a:gd name="connsiteY11" fmla="*/ 222217 h 1532055"/>
              <a:gd name="connsiteX12" fmla="*/ 683020 w 3021543"/>
              <a:gd name="connsiteY12" fmla="*/ 236595 h 1532055"/>
              <a:gd name="connsiteX13" fmla="*/ 621295 w 3021543"/>
              <a:gd name="connsiteY13" fmla="*/ 264155 h 1532055"/>
              <a:gd name="connsiteX14" fmla="*/ 848968 w 3021543"/>
              <a:gd name="connsiteY14" fmla="*/ 304896 h 1532055"/>
              <a:gd name="connsiteX15" fmla="*/ 768018 w 3021543"/>
              <a:gd name="connsiteY15" fmla="*/ 330059 h 1532055"/>
              <a:gd name="connsiteX16" fmla="*/ 684032 w 3021543"/>
              <a:gd name="connsiteY16" fmla="*/ 348032 h 1532055"/>
              <a:gd name="connsiteX17" fmla="*/ 592962 w 3021543"/>
              <a:gd name="connsiteY17" fmla="*/ 361213 h 1532055"/>
              <a:gd name="connsiteX18" fmla="*/ 509988 w 3021543"/>
              <a:gd name="connsiteY18" fmla="*/ 387575 h 1532055"/>
              <a:gd name="connsiteX19" fmla="*/ 726531 w 3021543"/>
              <a:gd name="connsiteY19" fmla="*/ 398359 h 1532055"/>
              <a:gd name="connsiteX20" fmla="*/ 614212 w 3021543"/>
              <a:gd name="connsiteY20" fmla="*/ 422324 h 1532055"/>
              <a:gd name="connsiteX21" fmla="*/ 522131 w 3021543"/>
              <a:gd name="connsiteY21" fmla="*/ 453478 h 1532055"/>
              <a:gd name="connsiteX22" fmla="*/ 457370 w 3021543"/>
              <a:gd name="connsiteY22" fmla="*/ 467857 h 1532055"/>
              <a:gd name="connsiteX23" fmla="*/ 388562 w 3021543"/>
              <a:gd name="connsiteY23" fmla="*/ 471452 h 1532055"/>
              <a:gd name="connsiteX24" fmla="*/ 372372 w 3021543"/>
              <a:gd name="connsiteY24" fmla="*/ 494218 h 1532055"/>
              <a:gd name="connsiteX25" fmla="*/ 393622 w 3021543"/>
              <a:gd name="connsiteY25" fmla="*/ 518184 h 1532055"/>
              <a:gd name="connsiteX26" fmla="*/ 426002 w 3021543"/>
              <a:gd name="connsiteY26" fmla="*/ 520580 h 1532055"/>
              <a:gd name="connsiteX27" fmla="*/ 619271 w 3021543"/>
              <a:gd name="connsiteY27" fmla="*/ 526571 h 1532055"/>
              <a:gd name="connsiteX28" fmla="*/ 0 w 3021543"/>
              <a:gd name="connsiteY28" fmla="*/ 579294 h 1532055"/>
              <a:gd name="connsiteX29" fmla="*/ 83986 w 3021543"/>
              <a:gd name="connsiteY29" fmla="*/ 611647 h 1532055"/>
              <a:gd name="connsiteX30" fmla="*/ 112319 w 3021543"/>
              <a:gd name="connsiteY30" fmla="*/ 700317 h 1532055"/>
              <a:gd name="connsiteX31" fmla="*/ 215531 w 3021543"/>
              <a:gd name="connsiteY31" fmla="*/ 750643 h 1532055"/>
              <a:gd name="connsiteX32" fmla="*/ 282315 w 3021543"/>
              <a:gd name="connsiteY32" fmla="*/ 768617 h 1532055"/>
              <a:gd name="connsiteX33" fmla="*/ 435109 w 3021543"/>
              <a:gd name="connsiteY33" fmla="*/ 794979 h 1532055"/>
              <a:gd name="connsiteX34" fmla="*/ 457370 w 3021543"/>
              <a:gd name="connsiteY34" fmla="*/ 838116 h 1532055"/>
              <a:gd name="connsiteX35" fmla="*/ 476596 w 3021543"/>
              <a:gd name="connsiteY35" fmla="*/ 886046 h 1532055"/>
              <a:gd name="connsiteX36" fmla="*/ 517071 w 3021543"/>
              <a:gd name="connsiteY36" fmla="*/ 917200 h 1532055"/>
              <a:gd name="connsiteX37" fmla="*/ 202377 w 3021543"/>
              <a:gd name="connsiteY37" fmla="*/ 912407 h 1532055"/>
              <a:gd name="connsiteX38" fmla="*/ 557546 w 3021543"/>
              <a:gd name="connsiteY38" fmla="*/ 1013060 h 1532055"/>
              <a:gd name="connsiteX39" fmla="*/ 526178 w 3021543"/>
              <a:gd name="connsiteY39" fmla="*/ 1052602 h 1532055"/>
              <a:gd name="connsiteX40" fmla="*/ 720459 w 3021543"/>
              <a:gd name="connsiteY40" fmla="*/ 1106523 h 1532055"/>
              <a:gd name="connsiteX41" fmla="*/ 616236 w 3021543"/>
              <a:gd name="connsiteY41" fmla="*/ 1112514 h 1532055"/>
              <a:gd name="connsiteX42" fmla="*/ 1222353 w 3021543"/>
              <a:gd name="connsiteY42" fmla="*/ 1337785 h 1532055"/>
              <a:gd name="connsiteX43" fmla="*/ 2087511 w 3021543"/>
              <a:gd name="connsiteY43" fmla="*/ 1500747 h 1532055"/>
              <a:gd name="connsiteX44" fmla="*/ 2425479 w 3021543"/>
              <a:gd name="connsiteY44" fmla="*/ 1531901 h 1532055"/>
              <a:gd name="connsiteX45" fmla="*/ 2809994 w 3021543"/>
              <a:gd name="connsiteY45" fmla="*/ 1522315 h 1532055"/>
              <a:gd name="connsiteX46" fmla="*/ 2953618 w 3021543"/>
              <a:gd name="connsiteY46" fmla="*/ 1512448 h 1532055"/>
              <a:gd name="connsiteX47" fmla="*/ 3021543 w 3021543"/>
              <a:gd name="connsiteY47" fmla="*/ 1502657 h 153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532055">
                <a:moveTo>
                  <a:pt x="3021543" y="0"/>
                </a:moveTo>
                <a:lnTo>
                  <a:pt x="2963800" y="7730"/>
                </a:lnTo>
                <a:cubicBezTo>
                  <a:pt x="2907134" y="14919"/>
                  <a:pt x="2850469" y="24506"/>
                  <a:pt x="2793803" y="25704"/>
                </a:cubicBezTo>
                <a:cubicBezTo>
                  <a:pt x="2667318" y="29298"/>
                  <a:pt x="2539821" y="20911"/>
                  <a:pt x="2414348" y="31695"/>
                </a:cubicBezTo>
                <a:cubicBezTo>
                  <a:pt x="2307089" y="41281"/>
                  <a:pt x="2198818" y="30497"/>
                  <a:pt x="2091558" y="29298"/>
                </a:cubicBezTo>
                <a:cubicBezTo>
                  <a:pt x="1942812" y="28100"/>
                  <a:pt x="1793053" y="19713"/>
                  <a:pt x="1645319" y="30497"/>
                </a:cubicBezTo>
                <a:cubicBezTo>
                  <a:pt x="1510738" y="38885"/>
                  <a:pt x="1376158" y="41281"/>
                  <a:pt x="1243602" y="64048"/>
                </a:cubicBezTo>
                <a:cubicBezTo>
                  <a:pt x="1079677" y="76030"/>
                  <a:pt x="916765" y="68841"/>
                  <a:pt x="753851" y="61651"/>
                </a:cubicBezTo>
                <a:cubicBezTo>
                  <a:pt x="653675" y="56858"/>
                  <a:pt x="554511" y="41281"/>
                  <a:pt x="465465" y="123960"/>
                </a:cubicBezTo>
                <a:cubicBezTo>
                  <a:pt x="489751" y="143132"/>
                  <a:pt x="519095" y="139537"/>
                  <a:pt x="546416" y="145529"/>
                </a:cubicBezTo>
                <a:cubicBezTo>
                  <a:pt x="594986" y="157511"/>
                  <a:pt x="643557" y="169493"/>
                  <a:pt x="689091" y="192260"/>
                </a:cubicBezTo>
                <a:cubicBezTo>
                  <a:pt x="699210" y="197053"/>
                  <a:pt x="708317" y="206639"/>
                  <a:pt x="704269" y="222217"/>
                </a:cubicBezTo>
                <a:cubicBezTo>
                  <a:pt x="701234" y="234199"/>
                  <a:pt x="691115" y="234199"/>
                  <a:pt x="683020" y="236595"/>
                </a:cubicBezTo>
                <a:cubicBezTo>
                  <a:pt x="664806" y="243785"/>
                  <a:pt x="642545" y="238992"/>
                  <a:pt x="621295" y="264155"/>
                </a:cubicBezTo>
                <a:cubicBezTo>
                  <a:pt x="702245" y="277336"/>
                  <a:pt x="780160" y="252172"/>
                  <a:pt x="848968" y="304896"/>
                </a:cubicBezTo>
                <a:cubicBezTo>
                  <a:pt x="823671" y="331257"/>
                  <a:pt x="795339" y="325266"/>
                  <a:pt x="768018" y="330059"/>
                </a:cubicBezTo>
                <a:cubicBezTo>
                  <a:pt x="739685" y="334852"/>
                  <a:pt x="712365" y="343240"/>
                  <a:pt x="684032" y="348032"/>
                </a:cubicBezTo>
                <a:cubicBezTo>
                  <a:pt x="653675" y="354023"/>
                  <a:pt x="623319" y="355222"/>
                  <a:pt x="592962" y="361213"/>
                </a:cubicBezTo>
                <a:cubicBezTo>
                  <a:pt x="567666" y="366006"/>
                  <a:pt x="540345" y="357618"/>
                  <a:pt x="509988" y="387575"/>
                </a:cubicBezTo>
                <a:cubicBezTo>
                  <a:pt x="584867" y="409143"/>
                  <a:pt x="652663" y="376790"/>
                  <a:pt x="726531" y="398359"/>
                </a:cubicBezTo>
                <a:cubicBezTo>
                  <a:pt x="683020" y="417531"/>
                  <a:pt x="647604" y="411539"/>
                  <a:pt x="614212" y="422324"/>
                </a:cubicBezTo>
                <a:cubicBezTo>
                  <a:pt x="583855" y="433108"/>
                  <a:pt x="547428" y="421126"/>
                  <a:pt x="522131" y="453478"/>
                </a:cubicBezTo>
                <a:cubicBezTo>
                  <a:pt x="502905" y="478641"/>
                  <a:pt x="482668" y="482236"/>
                  <a:pt x="457370" y="467857"/>
                </a:cubicBezTo>
                <a:cubicBezTo>
                  <a:pt x="435109" y="454676"/>
                  <a:pt x="410824" y="458271"/>
                  <a:pt x="388562" y="471452"/>
                </a:cubicBezTo>
                <a:cubicBezTo>
                  <a:pt x="380468" y="476245"/>
                  <a:pt x="372372" y="482236"/>
                  <a:pt x="372372" y="494218"/>
                </a:cubicBezTo>
                <a:cubicBezTo>
                  <a:pt x="372372" y="510994"/>
                  <a:pt x="382491" y="515787"/>
                  <a:pt x="393622" y="518184"/>
                </a:cubicBezTo>
                <a:cubicBezTo>
                  <a:pt x="403741" y="520580"/>
                  <a:pt x="415883" y="522977"/>
                  <a:pt x="426002" y="520580"/>
                </a:cubicBezTo>
                <a:cubicBezTo>
                  <a:pt x="490762" y="507399"/>
                  <a:pt x="554511" y="528968"/>
                  <a:pt x="619271" y="526571"/>
                </a:cubicBezTo>
                <a:cubicBezTo>
                  <a:pt x="415883" y="578096"/>
                  <a:pt x="210471" y="561321"/>
                  <a:pt x="0" y="579294"/>
                </a:cubicBezTo>
                <a:cubicBezTo>
                  <a:pt x="27321" y="615241"/>
                  <a:pt x="62737" y="585286"/>
                  <a:pt x="83986" y="611647"/>
                </a:cubicBezTo>
                <a:cubicBezTo>
                  <a:pt x="63748" y="666766"/>
                  <a:pt x="71844" y="696722"/>
                  <a:pt x="112319" y="700317"/>
                </a:cubicBezTo>
                <a:cubicBezTo>
                  <a:pt x="151782" y="703912"/>
                  <a:pt x="194281" y="684740"/>
                  <a:pt x="215531" y="750643"/>
                </a:cubicBezTo>
                <a:cubicBezTo>
                  <a:pt x="221602" y="771014"/>
                  <a:pt x="259042" y="765023"/>
                  <a:pt x="282315" y="768617"/>
                </a:cubicBezTo>
                <a:cubicBezTo>
                  <a:pt x="332909" y="777005"/>
                  <a:pt x="386539" y="768617"/>
                  <a:pt x="435109" y="794979"/>
                </a:cubicBezTo>
                <a:cubicBezTo>
                  <a:pt x="454335" y="804565"/>
                  <a:pt x="467489" y="811754"/>
                  <a:pt x="457370" y="838116"/>
                </a:cubicBezTo>
                <a:cubicBezTo>
                  <a:pt x="447252" y="865675"/>
                  <a:pt x="460406" y="875261"/>
                  <a:pt x="476596" y="886046"/>
                </a:cubicBezTo>
                <a:cubicBezTo>
                  <a:pt x="488739" y="894433"/>
                  <a:pt x="506953" y="892037"/>
                  <a:pt x="517071" y="917200"/>
                </a:cubicBezTo>
                <a:cubicBezTo>
                  <a:pt x="410824" y="913605"/>
                  <a:pt x="307612" y="893235"/>
                  <a:pt x="202377" y="912407"/>
                </a:cubicBezTo>
                <a:cubicBezTo>
                  <a:pt x="317731" y="960337"/>
                  <a:pt x="444216" y="957940"/>
                  <a:pt x="557546" y="1013060"/>
                </a:cubicBezTo>
                <a:cubicBezTo>
                  <a:pt x="553499" y="1032232"/>
                  <a:pt x="527190" y="1023844"/>
                  <a:pt x="526178" y="1052602"/>
                </a:cubicBezTo>
                <a:cubicBezTo>
                  <a:pt x="585879" y="1082558"/>
                  <a:pt x="657723" y="1062188"/>
                  <a:pt x="720459" y="1106523"/>
                </a:cubicBezTo>
                <a:cubicBezTo>
                  <a:pt x="684032" y="1126893"/>
                  <a:pt x="650640" y="1093342"/>
                  <a:pt x="616236" y="1112514"/>
                </a:cubicBezTo>
                <a:cubicBezTo>
                  <a:pt x="627367" y="1141273"/>
                  <a:pt x="1131283" y="1318613"/>
                  <a:pt x="1222353" y="1337785"/>
                </a:cubicBezTo>
                <a:cubicBezTo>
                  <a:pt x="1407527" y="1377327"/>
                  <a:pt x="1940788" y="1477980"/>
                  <a:pt x="2087511" y="1500747"/>
                </a:cubicBezTo>
                <a:cubicBezTo>
                  <a:pt x="2200841" y="1517522"/>
                  <a:pt x="2313160" y="1530703"/>
                  <a:pt x="2425479" y="1531901"/>
                </a:cubicBezTo>
                <a:cubicBezTo>
                  <a:pt x="2553988" y="1533099"/>
                  <a:pt x="2681485" y="1527108"/>
                  <a:pt x="2809994" y="1522315"/>
                </a:cubicBezTo>
                <a:cubicBezTo>
                  <a:pt x="2858058" y="1520518"/>
                  <a:pt x="2905933" y="1517372"/>
                  <a:pt x="2953618" y="1512448"/>
                </a:cubicBezTo>
                <a:lnTo>
                  <a:pt x="3021543" y="1502657"/>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136" name="Google Shape;136;p6"/>
          <p:cNvSpPr txBox="1">
            <a:spLocks noGrp="1"/>
          </p:cNvSpPr>
          <p:nvPr>
            <p:ph type="title"/>
          </p:nvPr>
        </p:nvSpPr>
        <p:spPr>
          <a:xfrm>
            <a:off x="838200" y="838199"/>
            <a:ext cx="4191000" cy="5338763"/>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dirty="0"/>
              <a:t>1.1. Think critically</a:t>
            </a:r>
          </a:p>
        </p:txBody>
      </p:sp>
      <p:sp>
        <p:nvSpPr>
          <p:cNvPr id="137" name="Google Shape;137;p6"/>
          <p:cNvSpPr txBox="1">
            <a:spLocks noGrp="1"/>
          </p:cNvSpPr>
          <p:nvPr>
            <p:ph idx="1"/>
          </p:nvPr>
        </p:nvSpPr>
        <p:spPr>
          <a:xfrm>
            <a:off x="4094922" y="838199"/>
            <a:ext cx="7258878" cy="5338763"/>
          </a:xfrm>
          <a:prstGeom prst="rect">
            <a:avLst/>
          </a:prstGeom>
        </p:spPr>
        <p:txBody>
          <a:bodyPr spcFirstLastPara="1" lIns="0" tIns="45700" rIns="0" bIns="45700" anchor="ctr" anchorCtr="0">
            <a:normAutofit fontScale="70000" lnSpcReduction="20000"/>
          </a:bodyPr>
          <a:lstStyle/>
          <a:p>
            <a:pPr marL="91440" indent="-127000">
              <a:spcBef>
                <a:spcPts val="0"/>
              </a:spcBef>
              <a:buSzPts val="2000"/>
              <a:buFont typeface="Noto Sans Symbols"/>
              <a:buChar char="❖"/>
            </a:pPr>
            <a:r>
              <a:rPr lang="en-US" b="1" dirty="0"/>
              <a:t>Confirmation bias</a:t>
            </a:r>
            <a:r>
              <a:rPr lang="en-US" dirty="0"/>
              <a:t>: when you only pay attention to information that reinforces your existing beliefs and ignore or discredit information that contradicts your beliefs. </a:t>
            </a:r>
          </a:p>
          <a:p>
            <a:pPr marL="0" indent="0">
              <a:spcBef>
                <a:spcPts val="0"/>
              </a:spcBef>
              <a:buSzPts val="2000"/>
              <a:buNone/>
            </a:pPr>
            <a:br>
              <a:rPr lang="en-US" dirty="0"/>
            </a:br>
            <a:r>
              <a:rPr lang="en-US" dirty="0"/>
              <a:t>Example: a person believes the earth is flat. He decides to look for information but only finds information that supports his pre-existing belief, ignoring or discrediting information that contradicts that belief. </a:t>
            </a:r>
            <a:br>
              <a:rPr lang="en-US" dirty="0"/>
            </a:br>
            <a:br>
              <a:rPr lang="en-US" dirty="0"/>
            </a:br>
            <a:br>
              <a:rPr lang="en-US" dirty="0"/>
            </a:br>
            <a:endParaRPr lang="en-US" dirty="0"/>
          </a:p>
          <a:p>
            <a:pPr marL="91440" indent="-127000">
              <a:spcBef>
                <a:spcPts val="0"/>
              </a:spcBef>
              <a:buSzPts val="2000"/>
              <a:buFont typeface="Noto Sans Symbols"/>
              <a:buChar char="❖"/>
            </a:pPr>
            <a:r>
              <a:rPr lang="en-US" b="1" dirty="0"/>
              <a:t>Egocentrism:</a:t>
            </a:r>
            <a:r>
              <a:rPr lang="en-US" dirty="0"/>
              <a:t> the use of self-centered standards to determine what to believe and what to reject.</a:t>
            </a:r>
          </a:p>
          <a:p>
            <a:pPr marL="0" indent="0">
              <a:spcBef>
                <a:spcPts val="0"/>
              </a:spcBef>
              <a:buSzPts val="2000"/>
              <a:buNone/>
            </a:pPr>
            <a:endParaRPr lang="en-US" dirty="0"/>
          </a:p>
          <a:p>
            <a:pPr marL="0" indent="0">
              <a:spcBef>
                <a:spcPts val="0"/>
              </a:spcBef>
              <a:buSzPts val="2000"/>
              <a:buNone/>
            </a:pPr>
            <a:r>
              <a:rPr lang="en-US" dirty="0"/>
              <a:t>Example: a person believes the earth is flat and never questions that belief. </a:t>
            </a:r>
            <a:br>
              <a:rPr lang="en-US" dirty="0"/>
            </a:br>
            <a:br>
              <a:rPr lang="en-US" dirty="0"/>
            </a:br>
            <a:endParaRPr lang="en-US" dirty="0"/>
          </a:p>
          <a:p>
            <a:pPr marL="91440" indent="-127000">
              <a:spcBef>
                <a:spcPts val="0"/>
              </a:spcBef>
              <a:buSzPts val="2000"/>
              <a:buFont typeface="Noto Sans Symbols"/>
              <a:buChar char="❖"/>
            </a:pPr>
            <a:r>
              <a:rPr lang="en-US" b="1" dirty="0"/>
              <a:t>Sociocentrism </a:t>
            </a:r>
            <a:r>
              <a:rPr lang="en-US" dirty="0"/>
              <a:t>involves the use of society-centered standards to determine what to believe and what to reject. </a:t>
            </a:r>
          </a:p>
          <a:p>
            <a:pPr marL="0" indent="0">
              <a:spcBef>
                <a:spcPts val="0"/>
              </a:spcBef>
              <a:buSzPts val="2000"/>
              <a:buNone/>
            </a:pPr>
            <a:endParaRPr lang="en-US" dirty="0"/>
          </a:p>
          <a:p>
            <a:pPr marL="0" indent="0">
              <a:spcBef>
                <a:spcPts val="0"/>
              </a:spcBef>
              <a:buSzPts val="2000"/>
              <a:buNone/>
            </a:pPr>
            <a:r>
              <a:rPr lang="en-US" dirty="0"/>
              <a:t>Example: a person believes the earth is flat because everyone in his group or community believes it, even though he himself has never questioned or confirmed the belief. </a:t>
            </a:r>
            <a:br>
              <a:rPr lang="en-US" dirty="0"/>
            </a:br>
            <a:endParaRPr lang="en-US" dirty="0">
              <a:cs typeface="Calibri"/>
            </a:endParaRPr>
          </a:p>
        </p:txBody>
      </p:sp>
    </p:spTree>
    <p:extLst>
      <p:ext uri="{BB962C8B-B14F-4D97-AF65-F5344CB8AC3E}">
        <p14:creationId xmlns:p14="http://schemas.microsoft.com/office/powerpoint/2010/main" val="2554389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5"/>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6A8AAC95-3719-4BCD-B710-4160043D92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id="{73A6D7BA-50E4-42FE-A0E3-FC42B7EC43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2767722"/>
            <a:ext cx="3021543" cy="1532055"/>
          </a:xfrm>
          <a:custGeom>
            <a:avLst/>
            <a:gdLst>
              <a:gd name="connsiteX0" fmla="*/ 3021543 w 3021543"/>
              <a:gd name="connsiteY0" fmla="*/ 0 h 1532055"/>
              <a:gd name="connsiteX1" fmla="*/ 2963800 w 3021543"/>
              <a:gd name="connsiteY1" fmla="*/ 7730 h 1532055"/>
              <a:gd name="connsiteX2" fmla="*/ 2793803 w 3021543"/>
              <a:gd name="connsiteY2" fmla="*/ 25704 h 1532055"/>
              <a:gd name="connsiteX3" fmla="*/ 2414348 w 3021543"/>
              <a:gd name="connsiteY3" fmla="*/ 31695 h 1532055"/>
              <a:gd name="connsiteX4" fmla="*/ 2091558 w 3021543"/>
              <a:gd name="connsiteY4" fmla="*/ 29298 h 1532055"/>
              <a:gd name="connsiteX5" fmla="*/ 1645319 w 3021543"/>
              <a:gd name="connsiteY5" fmla="*/ 30497 h 1532055"/>
              <a:gd name="connsiteX6" fmla="*/ 1243602 w 3021543"/>
              <a:gd name="connsiteY6" fmla="*/ 64048 h 1532055"/>
              <a:gd name="connsiteX7" fmla="*/ 753851 w 3021543"/>
              <a:gd name="connsiteY7" fmla="*/ 61651 h 1532055"/>
              <a:gd name="connsiteX8" fmla="*/ 465465 w 3021543"/>
              <a:gd name="connsiteY8" fmla="*/ 123960 h 1532055"/>
              <a:gd name="connsiteX9" fmla="*/ 546416 w 3021543"/>
              <a:gd name="connsiteY9" fmla="*/ 145529 h 1532055"/>
              <a:gd name="connsiteX10" fmla="*/ 689091 w 3021543"/>
              <a:gd name="connsiteY10" fmla="*/ 192260 h 1532055"/>
              <a:gd name="connsiteX11" fmla="*/ 704269 w 3021543"/>
              <a:gd name="connsiteY11" fmla="*/ 222217 h 1532055"/>
              <a:gd name="connsiteX12" fmla="*/ 683020 w 3021543"/>
              <a:gd name="connsiteY12" fmla="*/ 236595 h 1532055"/>
              <a:gd name="connsiteX13" fmla="*/ 621295 w 3021543"/>
              <a:gd name="connsiteY13" fmla="*/ 264155 h 1532055"/>
              <a:gd name="connsiteX14" fmla="*/ 848968 w 3021543"/>
              <a:gd name="connsiteY14" fmla="*/ 304896 h 1532055"/>
              <a:gd name="connsiteX15" fmla="*/ 768018 w 3021543"/>
              <a:gd name="connsiteY15" fmla="*/ 330059 h 1532055"/>
              <a:gd name="connsiteX16" fmla="*/ 684032 w 3021543"/>
              <a:gd name="connsiteY16" fmla="*/ 348032 h 1532055"/>
              <a:gd name="connsiteX17" fmla="*/ 592962 w 3021543"/>
              <a:gd name="connsiteY17" fmla="*/ 361213 h 1532055"/>
              <a:gd name="connsiteX18" fmla="*/ 509988 w 3021543"/>
              <a:gd name="connsiteY18" fmla="*/ 387575 h 1532055"/>
              <a:gd name="connsiteX19" fmla="*/ 726531 w 3021543"/>
              <a:gd name="connsiteY19" fmla="*/ 398359 h 1532055"/>
              <a:gd name="connsiteX20" fmla="*/ 614212 w 3021543"/>
              <a:gd name="connsiteY20" fmla="*/ 422324 h 1532055"/>
              <a:gd name="connsiteX21" fmla="*/ 522131 w 3021543"/>
              <a:gd name="connsiteY21" fmla="*/ 453478 h 1532055"/>
              <a:gd name="connsiteX22" fmla="*/ 457370 w 3021543"/>
              <a:gd name="connsiteY22" fmla="*/ 467857 h 1532055"/>
              <a:gd name="connsiteX23" fmla="*/ 388562 w 3021543"/>
              <a:gd name="connsiteY23" fmla="*/ 471452 h 1532055"/>
              <a:gd name="connsiteX24" fmla="*/ 372372 w 3021543"/>
              <a:gd name="connsiteY24" fmla="*/ 494218 h 1532055"/>
              <a:gd name="connsiteX25" fmla="*/ 393622 w 3021543"/>
              <a:gd name="connsiteY25" fmla="*/ 518184 h 1532055"/>
              <a:gd name="connsiteX26" fmla="*/ 426002 w 3021543"/>
              <a:gd name="connsiteY26" fmla="*/ 520580 h 1532055"/>
              <a:gd name="connsiteX27" fmla="*/ 619271 w 3021543"/>
              <a:gd name="connsiteY27" fmla="*/ 526571 h 1532055"/>
              <a:gd name="connsiteX28" fmla="*/ 0 w 3021543"/>
              <a:gd name="connsiteY28" fmla="*/ 579294 h 1532055"/>
              <a:gd name="connsiteX29" fmla="*/ 83986 w 3021543"/>
              <a:gd name="connsiteY29" fmla="*/ 611647 h 1532055"/>
              <a:gd name="connsiteX30" fmla="*/ 112319 w 3021543"/>
              <a:gd name="connsiteY30" fmla="*/ 700317 h 1532055"/>
              <a:gd name="connsiteX31" fmla="*/ 215531 w 3021543"/>
              <a:gd name="connsiteY31" fmla="*/ 750643 h 1532055"/>
              <a:gd name="connsiteX32" fmla="*/ 282315 w 3021543"/>
              <a:gd name="connsiteY32" fmla="*/ 768617 h 1532055"/>
              <a:gd name="connsiteX33" fmla="*/ 435109 w 3021543"/>
              <a:gd name="connsiteY33" fmla="*/ 794979 h 1532055"/>
              <a:gd name="connsiteX34" fmla="*/ 457370 w 3021543"/>
              <a:gd name="connsiteY34" fmla="*/ 838116 h 1532055"/>
              <a:gd name="connsiteX35" fmla="*/ 476596 w 3021543"/>
              <a:gd name="connsiteY35" fmla="*/ 886046 h 1532055"/>
              <a:gd name="connsiteX36" fmla="*/ 517071 w 3021543"/>
              <a:gd name="connsiteY36" fmla="*/ 917200 h 1532055"/>
              <a:gd name="connsiteX37" fmla="*/ 202377 w 3021543"/>
              <a:gd name="connsiteY37" fmla="*/ 912407 h 1532055"/>
              <a:gd name="connsiteX38" fmla="*/ 557546 w 3021543"/>
              <a:gd name="connsiteY38" fmla="*/ 1013060 h 1532055"/>
              <a:gd name="connsiteX39" fmla="*/ 526178 w 3021543"/>
              <a:gd name="connsiteY39" fmla="*/ 1052602 h 1532055"/>
              <a:gd name="connsiteX40" fmla="*/ 720459 w 3021543"/>
              <a:gd name="connsiteY40" fmla="*/ 1106523 h 1532055"/>
              <a:gd name="connsiteX41" fmla="*/ 616236 w 3021543"/>
              <a:gd name="connsiteY41" fmla="*/ 1112514 h 1532055"/>
              <a:gd name="connsiteX42" fmla="*/ 1222353 w 3021543"/>
              <a:gd name="connsiteY42" fmla="*/ 1337785 h 1532055"/>
              <a:gd name="connsiteX43" fmla="*/ 2087511 w 3021543"/>
              <a:gd name="connsiteY43" fmla="*/ 1500747 h 1532055"/>
              <a:gd name="connsiteX44" fmla="*/ 2425479 w 3021543"/>
              <a:gd name="connsiteY44" fmla="*/ 1531901 h 1532055"/>
              <a:gd name="connsiteX45" fmla="*/ 2809994 w 3021543"/>
              <a:gd name="connsiteY45" fmla="*/ 1522315 h 1532055"/>
              <a:gd name="connsiteX46" fmla="*/ 2953618 w 3021543"/>
              <a:gd name="connsiteY46" fmla="*/ 1512448 h 1532055"/>
              <a:gd name="connsiteX47" fmla="*/ 3021543 w 3021543"/>
              <a:gd name="connsiteY47" fmla="*/ 1502657 h 153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532055">
                <a:moveTo>
                  <a:pt x="3021543" y="0"/>
                </a:moveTo>
                <a:lnTo>
                  <a:pt x="2963800" y="7730"/>
                </a:lnTo>
                <a:cubicBezTo>
                  <a:pt x="2907134" y="14919"/>
                  <a:pt x="2850469" y="24506"/>
                  <a:pt x="2793803" y="25704"/>
                </a:cubicBezTo>
                <a:cubicBezTo>
                  <a:pt x="2667318" y="29298"/>
                  <a:pt x="2539821" y="20911"/>
                  <a:pt x="2414348" y="31695"/>
                </a:cubicBezTo>
                <a:cubicBezTo>
                  <a:pt x="2307089" y="41281"/>
                  <a:pt x="2198818" y="30497"/>
                  <a:pt x="2091558" y="29298"/>
                </a:cubicBezTo>
                <a:cubicBezTo>
                  <a:pt x="1942812" y="28100"/>
                  <a:pt x="1793053" y="19713"/>
                  <a:pt x="1645319" y="30497"/>
                </a:cubicBezTo>
                <a:cubicBezTo>
                  <a:pt x="1510738" y="38885"/>
                  <a:pt x="1376158" y="41281"/>
                  <a:pt x="1243602" y="64048"/>
                </a:cubicBezTo>
                <a:cubicBezTo>
                  <a:pt x="1079677" y="76030"/>
                  <a:pt x="916765" y="68841"/>
                  <a:pt x="753851" y="61651"/>
                </a:cubicBezTo>
                <a:cubicBezTo>
                  <a:pt x="653675" y="56858"/>
                  <a:pt x="554511" y="41281"/>
                  <a:pt x="465465" y="123960"/>
                </a:cubicBezTo>
                <a:cubicBezTo>
                  <a:pt x="489751" y="143132"/>
                  <a:pt x="519095" y="139537"/>
                  <a:pt x="546416" y="145529"/>
                </a:cubicBezTo>
                <a:cubicBezTo>
                  <a:pt x="594986" y="157511"/>
                  <a:pt x="643557" y="169493"/>
                  <a:pt x="689091" y="192260"/>
                </a:cubicBezTo>
                <a:cubicBezTo>
                  <a:pt x="699210" y="197053"/>
                  <a:pt x="708317" y="206639"/>
                  <a:pt x="704269" y="222217"/>
                </a:cubicBezTo>
                <a:cubicBezTo>
                  <a:pt x="701234" y="234199"/>
                  <a:pt x="691115" y="234199"/>
                  <a:pt x="683020" y="236595"/>
                </a:cubicBezTo>
                <a:cubicBezTo>
                  <a:pt x="664806" y="243785"/>
                  <a:pt x="642545" y="238992"/>
                  <a:pt x="621295" y="264155"/>
                </a:cubicBezTo>
                <a:cubicBezTo>
                  <a:pt x="702245" y="277336"/>
                  <a:pt x="780160" y="252172"/>
                  <a:pt x="848968" y="304896"/>
                </a:cubicBezTo>
                <a:cubicBezTo>
                  <a:pt x="823671" y="331257"/>
                  <a:pt x="795339" y="325266"/>
                  <a:pt x="768018" y="330059"/>
                </a:cubicBezTo>
                <a:cubicBezTo>
                  <a:pt x="739685" y="334852"/>
                  <a:pt x="712365" y="343240"/>
                  <a:pt x="684032" y="348032"/>
                </a:cubicBezTo>
                <a:cubicBezTo>
                  <a:pt x="653675" y="354023"/>
                  <a:pt x="623319" y="355222"/>
                  <a:pt x="592962" y="361213"/>
                </a:cubicBezTo>
                <a:cubicBezTo>
                  <a:pt x="567666" y="366006"/>
                  <a:pt x="540345" y="357618"/>
                  <a:pt x="509988" y="387575"/>
                </a:cubicBezTo>
                <a:cubicBezTo>
                  <a:pt x="584867" y="409143"/>
                  <a:pt x="652663" y="376790"/>
                  <a:pt x="726531" y="398359"/>
                </a:cubicBezTo>
                <a:cubicBezTo>
                  <a:pt x="683020" y="417531"/>
                  <a:pt x="647604" y="411539"/>
                  <a:pt x="614212" y="422324"/>
                </a:cubicBezTo>
                <a:cubicBezTo>
                  <a:pt x="583855" y="433108"/>
                  <a:pt x="547428" y="421126"/>
                  <a:pt x="522131" y="453478"/>
                </a:cubicBezTo>
                <a:cubicBezTo>
                  <a:pt x="502905" y="478641"/>
                  <a:pt x="482668" y="482236"/>
                  <a:pt x="457370" y="467857"/>
                </a:cubicBezTo>
                <a:cubicBezTo>
                  <a:pt x="435109" y="454676"/>
                  <a:pt x="410824" y="458271"/>
                  <a:pt x="388562" y="471452"/>
                </a:cubicBezTo>
                <a:cubicBezTo>
                  <a:pt x="380468" y="476245"/>
                  <a:pt x="372372" y="482236"/>
                  <a:pt x="372372" y="494218"/>
                </a:cubicBezTo>
                <a:cubicBezTo>
                  <a:pt x="372372" y="510994"/>
                  <a:pt x="382491" y="515787"/>
                  <a:pt x="393622" y="518184"/>
                </a:cubicBezTo>
                <a:cubicBezTo>
                  <a:pt x="403741" y="520580"/>
                  <a:pt x="415883" y="522977"/>
                  <a:pt x="426002" y="520580"/>
                </a:cubicBezTo>
                <a:cubicBezTo>
                  <a:pt x="490762" y="507399"/>
                  <a:pt x="554511" y="528968"/>
                  <a:pt x="619271" y="526571"/>
                </a:cubicBezTo>
                <a:cubicBezTo>
                  <a:pt x="415883" y="578096"/>
                  <a:pt x="210471" y="561321"/>
                  <a:pt x="0" y="579294"/>
                </a:cubicBezTo>
                <a:cubicBezTo>
                  <a:pt x="27321" y="615241"/>
                  <a:pt x="62737" y="585286"/>
                  <a:pt x="83986" y="611647"/>
                </a:cubicBezTo>
                <a:cubicBezTo>
                  <a:pt x="63748" y="666766"/>
                  <a:pt x="71844" y="696722"/>
                  <a:pt x="112319" y="700317"/>
                </a:cubicBezTo>
                <a:cubicBezTo>
                  <a:pt x="151782" y="703912"/>
                  <a:pt x="194281" y="684740"/>
                  <a:pt x="215531" y="750643"/>
                </a:cubicBezTo>
                <a:cubicBezTo>
                  <a:pt x="221602" y="771014"/>
                  <a:pt x="259042" y="765023"/>
                  <a:pt x="282315" y="768617"/>
                </a:cubicBezTo>
                <a:cubicBezTo>
                  <a:pt x="332909" y="777005"/>
                  <a:pt x="386539" y="768617"/>
                  <a:pt x="435109" y="794979"/>
                </a:cubicBezTo>
                <a:cubicBezTo>
                  <a:pt x="454335" y="804565"/>
                  <a:pt x="467489" y="811754"/>
                  <a:pt x="457370" y="838116"/>
                </a:cubicBezTo>
                <a:cubicBezTo>
                  <a:pt x="447252" y="865675"/>
                  <a:pt x="460406" y="875261"/>
                  <a:pt x="476596" y="886046"/>
                </a:cubicBezTo>
                <a:cubicBezTo>
                  <a:pt x="488739" y="894433"/>
                  <a:pt x="506953" y="892037"/>
                  <a:pt x="517071" y="917200"/>
                </a:cubicBezTo>
                <a:cubicBezTo>
                  <a:pt x="410824" y="913605"/>
                  <a:pt x="307612" y="893235"/>
                  <a:pt x="202377" y="912407"/>
                </a:cubicBezTo>
                <a:cubicBezTo>
                  <a:pt x="317731" y="960337"/>
                  <a:pt x="444216" y="957940"/>
                  <a:pt x="557546" y="1013060"/>
                </a:cubicBezTo>
                <a:cubicBezTo>
                  <a:pt x="553499" y="1032232"/>
                  <a:pt x="527190" y="1023844"/>
                  <a:pt x="526178" y="1052602"/>
                </a:cubicBezTo>
                <a:cubicBezTo>
                  <a:pt x="585879" y="1082558"/>
                  <a:pt x="657723" y="1062188"/>
                  <a:pt x="720459" y="1106523"/>
                </a:cubicBezTo>
                <a:cubicBezTo>
                  <a:pt x="684032" y="1126893"/>
                  <a:pt x="650640" y="1093342"/>
                  <a:pt x="616236" y="1112514"/>
                </a:cubicBezTo>
                <a:cubicBezTo>
                  <a:pt x="627367" y="1141273"/>
                  <a:pt x="1131283" y="1318613"/>
                  <a:pt x="1222353" y="1337785"/>
                </a:cubicBezTo>
                <a:cubicBezTo>
                  <a:pt x="1407527" y="1377327"/>
                  <a:pt x="1940788" y="1477980"/>
                  <a:pt x="2087511" y="1500747"/>
                </a:cubicBezTo>
                <a:cubicBezTo>
                  <a:pt x="2200841" y="1517522"/>
                  <a:pt x="2313160" y="1530703"/>
                  <a:pt x="2425479" y="1531901"/>
                </a:cubicBezTo>
                <a:cubicBezTo>
                  <a:pt x="2553988" y="1533099"/>
                  <a:pt x="2681485" y="1527108"/>
                  <a:pt x="2809994" y="1522315"/>
                </a:cubicBezTo>
                <a:cubicBezTo>
                  <a:pt x="2858058" y="1520518"/>
                  <a:pt x="2905933" y="1517372"/>
                  <a:pt x="2953618" y="1512448"/>
                </a:cubicBezTo>
                <a:lnTo>
                  <a:pt x="3021543" y="1502657"/>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136" name="Google Shape;136;p6"/>
          <p:cNvSpPr txBox="1">
            <a:spLocks noGrp="1"/>
          </p:cNvSpPr>
          <p:nvPr>
            <p:ph type="title"/>
          </p:nvPr>
        </p:nvSpPr>
        <p:spPr>
          <a:xfrm>
            <a:off x="838200" y="838199"/>
            <a:ext cx="4191000" cy="5338763"/>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dirty="0"/>
              <a:t>1.2. Overcome fear of writing</a:t>
            </a:r>
          </a:p>
        </p:txBody>
      </p:sp>
      <p:sp>
        <p:nvSpPr>
          <p:cNvPr id="137" name="Google Shape;137;p6"/>
          <p:cNvSpPr txBox="1">
            <a:spLocks noGrp="1"/>
          </p:cNvSpPr>
          <p:nvPr>
            <p:ph idx="1"/>
          </p:nvPr>
        </p:nvSpPr>
        <p:spPr>
          <a:xfrm>
            <a:off x="5302332" y="1580321"/>
            <a:ext cx="6051468" cy="5338763"/>
          </a:xfrm>
          <a:prstGeom prst="rect">
            <a:avLst/>
          </a:prstGeom>
        </p:spPr>
        <p:txBody>
          <a:bodyPr spcFirstLastPara="1" lIns="0" tIns="45700" rIns="0" bIns="45700" anchor="ctr" anchorCtr="0">
            <a:normAutofit fontScale="85000" lnSpcReduction="20000"/>
          </a:bodyPr>
          <a:lstStyle/>
          <a:p>
            <a:pPr marL="91440" indent="-127000">
              <a:spcBef>
                <a:spcPts val="0"/>
              </a:spcBef>
              <a:buSzPts val="2000"/>
              <a:buFont typeface="Noto Sans Symbols"/>
              <a:buChar char="❖"/>
            </a:pPr>
            <a:r>
              <a:rPr lang="en-US" dirty="0"/>
              <a:t>Having a positive attitude about writing in general, and your effort, is also a key ingredient to your success. Therefore, you need to acknowledge any reluctance or fear that may be holding you back, and bring your interests and enthusiasm to this discussion on writing. </a:t>
            </a:r>
          </a:p>
          <a:p>
            <a:pPr marL="91440" indent="-127000">
              <a:spcBef>
                <a:spcPts val="0"/>
              </a:spcBef>
              <a:buSzPts val="2000"/>
              <a:buFont typeface="Noto Sans Symbols"/>
              <a:buChar char="❖"/>
            </a:pPr>
            <a:endParaRPr lang="en-US" dirty="0"/>
          </a:p>
          <a:p>
            <a:pPr marL="91440" indent="-127000">
              <a:spcBef>
                <a:spcPts val="0"/>
              </a:spcBef>
              <a:buSzPts val="2000"/>
              <a:buFont typeface="Noto Sans Symbols"/>
              <a:buChar char="❖"/>
            </a:pPr>
            <a:r>
              <a:rPr lang="en-US" dirty="0"/>
              <a:t>People often fear the writing process because of three main reasons: </a:t>
            </a:r>
          </a:p>
          <a:p>
            <a:pPr>
              <a:spcBef>
                <a:spcPts val="0"/>
              </a:spcBef>
              <a:buSzPts val="2000"/>
            </a:pPr>
            <a:r>
              <a:rPr lang="en-US" dirty="0"/>
              <a:t>Negative orientation</a:t>
            </a:r>
          </a:p>
          <a:p>
            <a:pPr>
              <a:spcBef>
                <a:spcPts val="0"/>
              </a:spcBef>
              <a:buSzPts val="2000"/>
            </a:pPr>
            <a:r>
              <a:rPr lang="en-US" dirty="0"/>
              <a:t>Risk of failure </a:t>
            </a:r>
          </a:p>
          <a:p>
            <a:pPr>
              <a:spcBef>
                <a:spcPts val="0"/>
              </a:spcBef>
              <a:buSzPts val="2000"/>
            </a:pPr>
            <a:r>
              <a:rPr lang="en-US" dirty="0"/>
              <a:t>Fear of the unknown</a:t>
            </a:r>
          </a:p>
          <a:p>
            <a:pPr marL="0" indent="0">
              <a:spcBef>
                <a:spcPts val="0"/>
              </a:spcBef>
              <a:buSzPts val="2000"/>
              <a:buNone/>
            </a:pPr>
            <a:br>
              <a:rPr lang="en-US" dirty="0"/>
            </a:br>
            <a:br>
              <a:rPr lang="en-US" dirty="0"/>
            </a:br>
            <a:br>
              <a:rPr lang="en-US" dirty="0"/>
            </a:br>
            <a:br>
              <a:rPr lang="en-US" dirty="0"/>
            </a:br>
            <a:br>
              <a:rPr lang="en-US" dirty="0"/>
            </a:br>
            <a:br>
              <a:rPr lang="en-US" dirty="0"/>
            </a:br>
            <a:endParaRPr lang="en-US" dirty="0">
              <a:cs typeface="Calibri"/>
            </a:endParaRPr>
          </a:p>
        </p:txBody>
      </p:sp>
    </p:spTree>
    <p:extLst>
      <p:ext uri="{BB962C8B-B14F-4D97-AF65-F5344CB8AC3E}">
        <p14:creationId xmlns:p14="http://schemas.microsoft.com/office/powerpoint/2010/main" val="308841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7">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5"/>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6A8AAC95-3719-4BCD-B710-4160043D92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id="{73A6D7BA-50E4-42FE-A0E3-FC42B7EC43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2767722"/>
            <a:ext cx="3021543" cy="1532055"/>
          </a:xfrm>
          <a:custGeom>
            <a:avLst/>
            <a:gdLst>
              <a:gd name="connsiteX0" fmla="*/ 3021543 w 3021543"/>
              <a:gd name="connsiteY0" fmla="*/ 0 h 1532055"/>
              <a:gd name="connsiteX1" fmla="*/ 2963800 w 3021543"/>
              <a:gd name="connsiteY1" fmla="*/ 7730 h 1532055"/>
              <a:gd name="connsiteX2" fmla="*/ 2793803 w 3021543"/>
              <a:gd name="connsiteY2" fmla="*/ 25704 h 1532055"/>
              <a:gd name="connsiteX3" fmla="*/ 2414348 w 3021543"/>
              <a:gd name="connsiteY3" fmla="*/ 31695 h 1532055"/>
              <a:gd name="connsiteX4" fmla="*/ 2091558 w 3021543"/>
              <a:gd name="connsiteY4" fmla="*/ 29298 h 1532055"/>
              <a:gd name="connsiteX5" fmla="*/ 1645319 w 3021543"/>
              <a:gd name="connsiteY5" fmla="*/ 30497 h 1532055"/>
              <a:gd name="connsiteX6" fmla="*/ 1243602 w 3021543"/>
              <a:gd name="connsiteY6" fmla="*/ 64048 h 1532055"/>
              <a:gd name="connsiteX7" fmla="*/ 753851 w 3021543"/>
              <a:gd name="connsiteY7" fmla="*/ 61651 h 1532055"/>
              <a:gd name="connsiteX8" fmla="*/ 465465 w 3021543"/>
              <a:gd name="connsiteY8" fmla="*/ 123960 h 1532055"/>
              <a:gd name="connsiteX9" fmla="*/ 546416 w 3021543"/>
              <a:gd name="connsiteY9" fmla="*/ 145529 h 1532055"/>
              <a:gd name="connsiteX10" fmla="*/ 689091 w 3021543"/>
              <a:gd name="connsiteY10" fmla="*/ 192260 h 1532055"/>
              <a:gd name="connsiteX11" fmla="*/ 704269 w 3021543"/>
              <a:gd name="connsiteY11" fmla="*/ 222217 h 1532055"/>
              <a:gd name="connsiteX12" fmla="*/ 683020 w 3021543"/>
              <a:gd name="connsiteY12" fmla="*/ 236595 h 1532055"/>
              <a:gd name="connsiteX13" fmla="*/ 621295 w 3021543"/>
              <a:gd name="connsiteY13" fmla="*/ 264155 h 1532055"/>
              <a:gd name="connsiteX14" fmla="*/ 848968 w 3021543"/>
              <a:gd name="connsiteY14" fmla="*/ 304896 h 1532055"/>
              <a:gd name="connsiteX15" fmla="*/ 768018 w 3021543"/>
              <a:gd name="connsiteY15" fmla="*/ 330059 h 1532055"/>
              <a:gd name="connsiteX16" fmla="*/ 684032 w 3021543"/>
              <a:gd name="connsiteY16" fmla="*/ 348032 h 1532055"/>
              <a:gd name="connsiteX17" fmla="*/ 592962 w 3021543"/>
              <a:gd name="connsiteY17" fmla="*/ 361213 h 1532055"/>
              <a:gd name="connsiteX18" fmla="*/ 509988 w 3021543"/>
              <a:gd name="connsiteY18" fmla="*/ 387575 h 1532055"/>
              <a:gd name="connsiteX19" fmla="*/ 726531 w 3021543"/>
              <a:gd name="connsiteY19" fmla="*/ 398359 h 1532055"/>
              <a:gd name="connsiteX20" fmla="*/ 614212 w 3021543"/>
              <a:gd name="connsiteY20" fmla="*/ 422324 h 1532055"/>
              <a:gd name="connsiteX21" fmla="*/ 522131 w 3021543"/>
              <a:gd name="connsiteY21" fmla="*/ 453478 h 1532055"/>
              <a:gd name="connsiteX22" fmla="*/ 457370 w 3021543"/>
              <a:gd name="connsiteY22" fmla="*/ 467857 h 1532055"/>
              <a:gd name="connsiteX23" fmla="*/ 388562 w 3021543"/>
              <a:gd name="connsiteY23" fmla="*/ 471452 h 1532055"/>
              <a:gd name="connsiteX24" fmla="*/ 372372 w 3021543"/>
              <a:gd name="connsiteY24" fmla="*/ 494218 h 1532055"/>
              <a:gd name="connsiteX25" fmla="*/ 393622 w 3021543"/>
              <a:gd name="connsiteY25" fmla="*/ 518184 h 1532055"/>
              <a:gd name="connsiteX26" fmla="*/ 426002 w 3021543"/>
              <a:gd name="connsiteY26" fmla="*/ 520580 h 1532055"/>
              <a:gd name="connsiteX27" fmla="*/ 619271 w 3021543"/>
              <a:gd name="connsiteY27" fmla="*/ 526571 h 1532055"/>
              <a:gd name="connsiteX28" fmla="*/ 0 w 3021543"/>
              <a:gd name="connsiteY28" fmla="*/ 579294 h 1532055"/>
              <a:gd name="connsiteX29" fmla="*/ 83986 w 3021543"/>
              <a:gd name="connsiteY29" fmla="*/ 611647 h 1532055"/>
              <a:gd name="connsiteX30" fmla="*/ 112319 w 3021543"/>
              <a:gd name="connsiteY30" fmla="*/ 700317 h 1532055"/>
              <a:gd name="connsiteX31" fmla="*/ 215531 w 3021543"/>
              <a:gd name="connsiteY31" fmla="*/ 750643 h 1532055"/>
              <a:gd name="connsiteX32" fmla="*/ 282315 w 3021543"/>
              <a:gd name="connsiteY32" fmla="*/ 768617 h 1532055"/>
              <a:gd name="connsiteX33" fmla="*/ 435109 w 3021543"/>
              <a:gd name="connsiteY33" fmla="*/ 794979 h 1532055"/>
              <a:gd name="connsiteX34" fmla="*/ 457370 w 3021543"/>
              <a:gd name="connsiteY34" fmla="*/ 838116 h 1532055"/>
              <a:gd name="connsiteX35" fmla="*/ 476596 w 3021543"/>
              <a:gd name="connsiteY35" fmla="*/ 886046 h 1532055"/>
              <a:gd name="connsiteX36" fmla="*/ 517071 w 3021543"/>
              <a:gd name="connsiteY36" fmla="*/ 917200 h 1532055"/>
              <a:gd name="connsiteX37" fmla="*/ 202377 w 3021543"/>
              <a:gd name="connsiteY37" fmla="*/ 912407 h 1532055"/>
              <a:gd name="connsiteX38" fmla="*/ 557546 w 3021543"/>
              <a:gd name="connsiteY38" fmla="*/ 1013060 h 1532055"/>
              <a:gd name="connsiteX39" fmla="*/ 526178 w 3021543"/>
              <a:gd name="connsiteY39" fmla="*/ 1052602 h 1532055"/>
              <a:gd name="connsiteX40" fmla="*/ 720459 w 3021543"/>
              <a:gd name="connsiteY40" fmla="*/ 1106523 h 1532055"/>
              <a:gd name="connsiteX41" fmla="*/ 616236 w 3021543"/>
              <a:gd name="connsiteY41" fmla="*/ 1112514 h 1532055"/>
              <a:gd name="connsiteX42" fmla="*/ 1222353 w 3021543"/>
              <a:gd name="connsiteY42" fmla="*/ 1337785 h 1532055"/>
              <a:gd name="connsiteX43" fmla="*/ 2087511 w 3021543"/>
              <a:gd name="connsiteY43" fmla="*/ 1500747 h 1532055"/>
              <a:gd name="connsiteX44" fmla="*/ 2425479 w 3021543"/>
              <a:gd name="connsiteY44" fmla="*/ 1531901 h 1532055"/>
              <a:gd name="connsiteX45" fmla="*/ 2809994 w 3021543"/>
              <a:gd name="connsiteY45" fmla="*/ 1522315 h 1532055"/>
              <a:gd name="connsiteX46" fmla="*/ 2953618 w 3021543"/>
              <a:gd name="connsiteY46" fmla="*/ 1512448 h 1532055"/>
              <a:gd name="connsiteX47" fmla="*/ 3021543 w 3021543"/>
              <a:gd name="connsiteY47" fmla="*/ 1502657 h 153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532055">
                <a:moveTo>
                  <a:pt x="3021543" y="0"/>
                </a:moveTo>
                <a:lnTo>
                  <a:pt x="2963800" y="7730"/>
                </a:lnTo>
                <a:cubicBezTo>
                  <a:pt x="2907134" y="14919"/>
                  <a:pt x="2850469" y="24506"/>
                  <a:pt x="2793803" y="25704"/>
                </a:cubicBezTo>
                <a:cubicBezTo>
                  <a:pt x="2667318" y="29298"/>
                  <a:pt x="2539821" y="20911"/>
                  <a:pt x="2414348" y="31695"/>
                </a:cubicBezTo>
                <a:cubicBezTo>
                  <a:pt x="2307089" y="41281"/>
                  <a:pt x="2198818" y="30497"/>
                  <a:pt x="2091558" y="29298"/>
                </a:cubicBezTo>
                <a:cubicBezTo>
                  <a:pt x="1942812" y="28100"/>
                  <a:pt x="1793053" y="19713"/>
                  <a:pt x="1645319" y="30497"/>
                </a:cubicBezTo>
                <a:cubicBezTo>
                  <a:pt x="1510738" y="38885"/>
                  <a:pt x="1376158" y="41281"/>
                  <a:pt x="1243602" y="64048"/>
                </a:cubicBezTo>
                <a:cubicBezTo>
                  <a:pt x="1079677" y="76030"/>
                  <a:pt x="916765" y="68841"/>
                  <a:pt x="753851" y="61651"/>
                </a:cubicBezTo>
                <a:cubicBezTo>
                  <a:pt x="653675" y="56858"/>
                  <a:pt x="554511" y="41281"/>
                  <a:pt x="465465" y="123960"/>
                </a:cubicBezTo>
                <a:cubicBezTo>
                  <a:pt x="489751" y="143132"/>
                  <a:pt x="519095" y="139537"/>
                  <a:pt x="546416" y="145529"/>
                </a:cubicBezTo>
                <a:cubicBezTo>
                  <a:pt x="594986" y="157511"/>
                  <a:pt x="643557" y="169493"/>
                  <a:pt x="689091" y="192260"/>
                </a:cubicBezTo>
                <a:cubicBezTo>
                  <a:pt x="699210" y="197053"/>
                  <a:pt x="708317" y="206639"/>
                  <a:pt x="704269" y="222217"/>
                </a:cubicBezTo>
                <a:cubicBezTo>
                  <a:pt x="701234" y="234199"/>
                  <a:pt x="691115" y="234199"/>
                  <a:pt x="683020" y="236595"/>
                </a:cubicBezTo>
                <a:cubicBezTo>
                  <a:pt x="664806" y="243785"/>
                  <a:pt x="642545" y="238992"/>
                  <a:pt x="621295" y="264155"/>
                </a:cubicBezTo>
                <a:cubicBezTo>
                  <a:pt x="702245" y="277336"/>
                  <a:pt x="780160" y="252172"/>
                  <a:pt x="848968" y="304896"/>
                </a:cubicBezTo>
                <a:cubicBezTo>
                  <a:pt x="823671" y="331257"/>
                  <a:pt x="795339" y="325266"/>
                  <a:pt x="768018" y="330059"/>
                </a:cubicBezTo>
                <a:cubicBezTo>
                  <a:pt x="739685" y="334852"/>
                  <a:pt x="712365" y="343240"/>
                  <a:pt x="684032" y="348032"/>
                </a:cubicBezTo>
                <a:cubicBezTo>
                  <a:pt x="653675" y="354023"/>
                  <a:pt x="623319" y="355222"/>
                  <a:pt x="592962" y="361213"/>
                </a:cubicBezTo>
                <a:cubicBezTo>
                  <a:pt x="567666" y="366006"/>
                  <a:pt x="540345" y="357618"/>
                  <a:pt x="509988" y="387575"/>
                </a:cubicBezTo>
                <a:cubicBezTo>
                  <a:pt x="584867" y="409143"/>
                  <a:pt x="652663" y="376790"/>
                  <a:pt x="726531" y="398359"/>
                </a:cubicBezTo>
                <a:cubicBezTo>
                  <a:pt x="683020" y="417531"/>
                  <a:pt x="647604" y="411539"/>
                  <a:pt x="614212" y="422324"/>
                </a:cubicBezTo>
                <a:cubicBezTo>
                  <a:pt x="583855" y="433108"/>
                  <a:pt x="547428" y="421126"/>
                  <a:pt x="522131" y="453478"/>
                </a:cubicBezTo>
                <a:cubicBezTo>
                  <a:pt x="502905" y="478641"/>
                  <a:pt x="482668" y="482236"/>
                  <a:pt x="457370" y="467857"/>
                </a:cubicBezTo>
                <a:cubicBezTo>
                  <a:pt x="435109" y="454676"/>
                  <a:pt x="410824" y="458271"/>
                  <a:pt x="388562" y="471452"/>
                </a:cubicBezTo>
                <a:cubicBezTo>
                  <a:pt x="380468" y="476245"/>
                  <a:pt x="372372" y="482236"/>
                  <a:pt x="372372" y="494218"/>
                </a:cubicBezTo>
                <a:cubicBezTo>
                  <a:pt x="372372" y="510994"/>
                  <a:pt x="382491" y="515787"/>
                  <a:pt x="393622" y="518184"/>
                </a:cubicBezTo>
                <a:cubicBezTo>
                  <a:pt x="403741" y="520580"/>
                  <a:pt x="415883" y="522977"/>
                  <a:pt x="426002" y="520580"/>
                </a:cubicBezTo>
                <a:cubicBezTo>
                  <a:pt x="490762" y="507399"/>
                  <a:pt x="554511" y="528968"/>
                  <a:pt x="619271" y="526571"/>
                </a:cubicBezTo>
                <a:cubicBezTo>
                  <a:pt x="415883" y="578096"/>
                  <a:pt x="210471" y="561321"/>
                  <a:pt x="0" y="579294"/>
                </a:cubicBezTo>
                <a:cubicBezTo>
                  <a:pt x="27321" y="615241"/>
                  <a:pt x="62737" y="585286"/>
                  <a:pt x="83986" y="611647"/>
                </a:cubicBezTo>
                <a:cubicBezTo>
                  <a:pt x="63748" y="666766"/>
                  <a:pt x="71844" y="696722"/>
                  <a:pt x="112319" y="700317"/>
                </a:cubicBezTo>
                <a:cubicBezTo>
                  <a:pt x="151782" y="703912"/>
                  <a:pt x="194281" y="684740"/>
                  <a:pt x="215531" y="750643"/>
                </a:cubicBezTo>
                <a:cubicBezTo>
                  <a:pt x="221602" y="771014"/>
                  <a:pt x="259042" y="765023"/>
                  <a:pt x="282315" y="768617"/>
                </a:cubicBezTo>
                <a:cubicBezTo>
                  <a:pt x="332909" y="777005"/>
                  <a:pt x="386539" y="768617"/>
                  <a:pt x="435109" y="794979"/>
                </a:cubicBezTo>
                <a:cubicBezTo>
                  <a:pt x="454335" y="804565"/>
                  <a:pt x="467489" y="811754"/>
                  <a:pt x="457370" y="838116"/>
                </a:cubicBezTo>
                <a:cubicBezTo>
                  <a:pt x="447252" y="865675"/>
                  <a:pt x="460406" y="875261"/>
                  <a:pt x="476596" y="886046"/>
                </a:cubicBezTo>
                <a:cubicBezTo>
                  <a:pt x="488739" y="894433"/>
                  <a:pt x="506953" y="892037"/>
                  <a:pt x="517071" y="917200"/>
                </a:cubicBezTo>
                <a:cubicBezTo>
                  <a:pt x="410824" y="913605"/>
                  <a:pt x="307612" y="893235"/>
                  <a:pt x="202377" y="912407"/>
                </a:cubicBezTo>
                <a:cubicBezTo>
                  <a:pt x="317731" y="960337"/>
                  <a:pt x="444216" y="957940"/>
                  <a:pt x="557546" y="1013060"/>
                </a:cubicBezTo>
                <a:cubicBezTo>
                  <a:pt x="553499" y="1032232"/>
                  <a:pt x="527190" y="1023844"/>
                  <a:pt x="526178" y="1052602"/>
                </a:cubicBezTo>
                <a:cubicBezTo>
                  <a:pt x="585879" y="1082558"/>
                  <a:pt x="657723" y="1062188"/>
                  <a:pt x="720459" y="1106523"/>
                </a:cubicBezTo>
                <a:cubicBezTo>
                  <a:pt x="684032" y="1126893"/>
                  <a:pt x="650640" y="1093342"/>
                  <a:pt x="616236" y="1112514"/>
                </a:cubicBezTo>
                <a:cubicBezTo>
                  <a:pt x="627367" y="1141273"/>
                  <a:pt x="1131283" y="1318613"/>
                  <a:pt x="1222353" y="1337785"/>
                </a:cubicBezTo>
                <a:cubicBezTo>
                  <a:pt x="1407527" y="1377327"/>
                  <a:pt x="1940788" y="1477980"/>
                  <a:pt x="2087511" y="1500747"/>
                </a:cubicBezTo>
                <a:cubicBezTo>
                  <a:pt x="2200841" y="1517522"/>
                  <a:pt x="2313160" y="1530703"/>
                  <a:pt x="2425479" y="1531901"/>
                </a:cubicBezTo>
                <a:cubicBezTo>
                  <a:pt x="2553988" y="1533099"/>
                  <a:pt x="2681485" y="1527108"/>
                  <a:pt x="2809994" y="1522315"/>
                </a:cubicBezTo>
                <a:cubicBezTo>
                  <a:pt x="2858058" y="1520518"/>
                  <a:pt x="2905933" y="1517372"/>
                  <a:pt x="2953618" y="1512448"/>
                </a:cubicBezTo>
                <a:lnTo>
                  <a:pt x="3021543" y="1502657"/>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136" name="Google Shape;136;p6"/>
          <p:cNvSpPr txBox="1">
            <a:spLocks noGrp="1"/>
          </p:cNvSpPr>
          <p:nvPr>
            <p:ph type="title"/>
          </p:nvPr>
        </p:nvSpPr>
        <p:spPr>
          <a:xfrm>
            <a:off x="332962" y="759618"/>
            <a:ext cx="4191000" cy="5338763"/>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dirty="0"/>
              <a:t>1.2. Overcome fear of writing</a:t>
            </a:r>
          </a:p>
        </p:txBody>
      </p:sp>
      <p:sp>
        <p:nvSpPr>
          <p:cNvPr id="137" name="Google Shape;137;p6"/>
          <p:cNvSpPr txBox="1">
            <a:spLocks noGrp="1"/>
          </p:cNvSpPr>
          <p:nvPr>
            <p:ph idx="1"/>
          </p:nvPr>
        </p:nvSpPr>
        <p:spPr>
          <a:xfrm>
            <a:off x="4523962" y="164384"/>
            <a:ext cx="6920949" cy="6738730"/>
          </a:xfrm>
          <a:prstGeom prst="rect">
            <a:avLst/>
          </a:prstGeom>
        </p:spPr>
        <p:txBody>
          <a:bodyPr spcFirstLastPara="1" lIns="0" tIns="45700" rIns="0" bIns="45700" anchor="ctr" anchorCtr="0">
            <a:normAutofit fontScale="62500" lnSpcReduction="20000"/>
          </a:bodyPr>
          <a:lstStyle/>
          <a:p>
            <a:pPr marL="0" indent="0">
              <a:spcBef>
                <a:spcPts val="0"/>
              </a:spcBef>
              <a:buSzPts val="2000"/>
              <a:buNone/>
            </a:pPr>
            <a:r>
              <a:rPr lang="en-US" dirty="0"/>
              <a:t>1.</a:t>
            </a:r>
            <a:r>
              <a:rPr lang="en-US" b="1" dirty="0"/>
              <a:t> Negative orientation</a:t>
            </a:r>
            <a:r>
              <a:rPr lang="en-US" dirty="0"/>
              <a:t>: the writer has a pre-existing negative association or view of the task or activity.</a:t>
            </a:r>
          </a:p>
          <a:p>
            <a:pPr marL="0" indent="0">
              <a:spcBef>
                <a:spcPts val="0"/>
              </a:spcBef>
              <a:buSzPts val="2000"/>
              <a:buNone/>
            </a:pPr>
            <a:endParaRPr lang="en-US" dirty="0"/>
          </a:p>
          <a:p>
            <a:pPr marL="0" indent="0">
              <a:spcBef>
                <a:spcPts val="0"/>
              </a:spcBef>
              <a:buSzPts val="2000"/>
              <a:buNone/>
            </a:pPr>
            <a:r>
              <a:rPr lang="en-US" dirty="0"/>
              <a:t>Solution: If you have a negative orientation toward writing, admitting this fact is an important first step. Next, we need to actively seek ways to develop your skills in ways that will demonstrate measurable gain and lead to positive affirmation </a:t>
            </a:r>
            <a:br>
              <a:rPr lang="en-US" dirty="0"/>
            </a:br>
            <a:br>
              <a:rPr lang="en-US" dirty="0"/>
            </a:br>
            <a:endParaRPr lang="en-US" dirty="0"/>
          </a:p>
          <a:p>
            <a:pPr marL="0" indent="0">
              <a:spcBef>
                <a:spcPts val="0"/>
              </a:spcBef>
              <a:buSzPts val="2000"/>
              <a:buNone/>
            </a:pPr>
            <a:r>
              <a:rPr lang="en-US" dirty="0"/>
              <a:t>2.. </a:t>
            </a:r>
            <a:r>
              <a:rPr lang="en-US" b="1" dirty="0"/>
              <a:t>Risk of failure</a:t>
            </a:r>
            <a:r>
              <a:rPr lang="en-US" dirty="0"/>
              <a:t>: a common fear across public speaking and writing situations, producing predictable behavioral patterns we can recognize, address, and resolve. This fear can lead to an overwhelming feeling of not knowing what to write or where to start—and sit helplessly waiting for our situation to change </a:t>
            </a:r>
          </a:p>
          <a:p>
            <a:pPr marL="0" indent="0">
              <a:spcBef>
                <a:spcPts val="0"/>
              </a:spcBef>
              <a:buSzPts val="2000"/>
              <a:buNone/>
            </a:pPr>
            <a:endParaRPr lang="en-US" dirty="0"/>
          </a:p>
          <a:p>
            <a:pPr marL="0" indent="0">
              <a:spcBef>
                <a:spcPts val="0"/>
              </a:spcBef>
              <a:buSzPts val="2000"/>
              <a:buNone/>
            </a:pPr>
            <a:r>
              <a:rPr lang="en-US" dirty="0"/>
              <a:t>Solution: let go of your perfectionist tendencies. Writing won’t be perfect the first time you attempt it. Writing is a process, so firstly, make a rough draft, then have a second (or third) chance to get it right. Your desire for perfection will serve you well when it comes to polishing your finished document</a:t>
            </a:r>
            <a:br>
              <a:rPr lang="en-US" dirty="0"/>
            </a:br>
            <a:br>
              <a:rPr lang="en-US" dirty="0"/>
            </a:br>
            <a:endParaRPr lang="en-US" dirty="0"/>
          </a:p>
          <a:p>
            <a:pPr marL="0" indent="0">
              <a:spcBef>
                <a:spcPts val="0"/>
              </a:spcBef>
              <a:buSzPts val="2000"/>
              <a:buNone/>
            </a:pPr>
            <a:r>
              <a:rPr lang="en-US" dirty="0"/>
              <a:t>3. </a:t>
            </a:r>
            <a:r>
              <a:rPr lang="en-US" b="1" dirty="0"/>
              <a:t>Fear of the unknown</a:t>
            </a:r>
            <a:r>
              <a:rPr lang="en-US" dirty="0"/>
              <a:t>: If you have never written a formal business report, your fear of the unknown is understandable </a:t>
            </a:r>
            <a:br>
              <a:rPr lang="en-US" dirty="0"/>
            </a:br>
            <a:br>
              <a:rPr lang="en-US" dirty="0"/>
            </a:br>
            <a:r>
              <a:rPr lang="en-US" dirty="0"/>
              <a:t>Solution: Make the unknown known. If we take the mystery out of the process and product, we can see it for its essential components, its organizational pattern, and start to see how our product may look before we even start to produce it. Your goal is to become familiar with the type of document and to examine several successful examples. Once you see a couple of reports, you will have a better feel for what you have to produce and the unknown will be far less mysterious </a:t>
            </a:r>
            <a:endParaRPr lang="en-US" dirty="0">
              <a:cs typeface="Calibri"/>
            </a:endParaRPr>
          </a:p>
        </p:txBody>
      </p:sp>
    </p:spTree>
    <p:extLst>
      <p:ext uri="{BB962C8B-B14F-4D97-AF65-F5344CB8AC3E}">
        <p14:creationId xmlns:p14="http://schemas.microsoft.com/office/powerpoint/2010/main" val="2583040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198</TotalTime>
  <Words>1589</Words>
  <Application>Microsoft Office PowerPoint</Application>
  <PresentationFormat>Widescreen</PresentationFormat>
  <Paragraphs>131</Paragraphs>
  <Slides>23</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Noto Sans Symbols</vt:lpstr>
      <vt:lpstr>Office Theme</vt:lpstr>
      <vt:lpstr>Professional Writing</vt:lpstr>
      <vt:lpstr>Chapter outlines</vt:lpstr>
      <vt:lpstr>LEARNING OBJECTIVES</vt:lpstr>
      <vt:lpstr>Introduction</vt:lpstr>
      <vt:lpstr>1. Think, then write: Writing preparation</vt:lpstr>
      <vt:lpstr>1.1. Think critically</vt:lpstr>
      <vt:lpstr>1.1. Think critically</vt:lpstr>
      <vt:lpstr>1.2. Overcome fear of writing</vt:lpstr>
      <vt:lpstr>1.2. Overcome fear of writing</vt:lpstr>
      <vt:lpstr>2. A Planning Checklist for Business Messages</vt:lpstr>
      <vt:lpstr>Determining your purpose</vt:lpstr>
      <vt:lpstr>Determining your purpose</vt:lpstr>
      <vt:lpstr>3. General Revision Points to Consider</vt:lpstr>
      <vt:lpstr>Activity</vt:lpstr>
      <vt:lpstr>4. Specific Revision Points to Consider </vt:lpstr>
      <vt:lpstr>Activity</vt:lpstr>
      <vt:lpstr>5. Style Revisions </vt:lpstr>
      <vt:lpstr>5. Style Revisions (Cont)</vt:lpstr>
      <vt:lpstr>Activity</vt:lpstr>
      <vt:lpstr>Activity</vt:lpstr>
      <vt:lpstr>KEY TAKEAWAY</vt:lpstr>
      <vt:lpstr>EXERCISES </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Professional Writing</dc:title>
  <dc:creator>Admin</dc:creator>
  <cp:lastModifiedBy>Bui Hoang Dung (FE FPTU HN)</cp:lastModifiedBy>
  <cp:revision>115</cp:revision>
  <dcterms:created xsi:type="dcterms:W3CDTF">2021-08-31T13:06:13Z</dcterms:created>
  <dcterms:modified xsi:type="dcterms:W3CDTF">2023-04-13T15:15:49Z</dcterms:modified>
</cp:coreProperties>
</file>